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5" r:id="rId3"/>
  </p:sldMasterIdLst>
  <p:notesMasterIdLst>
    <p:notesMasterId r:id="rId69"/>
  </p:notesMasterIdLst>
  <p:sldIdLst>
    <p:sldId id="256" r:id="rId4"/>
    <p:sldId id="318" r:id="rId5"/>
    <p:sldId id="317" r:id="rId6"/>
    <p:sldId id="316" r:id="rId7"/>
    <p:sldId id="302" r:id="rId8"/>
    <p:sldId id="324" r:id="rId9"/>
    <p:sldId id="260" r:id="rId10"/>
    <p:sldId id="261" r:id="rId11"/>
    <p:sldId id="262" r:id="rId12"/>
    <p:sldId id="263" r:id="rId13"/>
    <p:sldId id="303" r:id="rId14"/>
    <p:sldId id="304" r:id="rId15"/>
    <p:sldId id="305" r:id="rId16"/>
    <p:sldId id="269" r:id="rId17"/>
    <p:sldId id="271" r:id="rId18"/>
    <p:sldId id="272" r:id="rId19"/>
    <p:sldId id="273" r:id="rId20"/>
    <p:sldId id="274" r:id="rId21"/>
    <p:sldId id="275" r:id="rId22"/>
    <p:sldId id="276" r:id="rId23"/>
    <p:sldId id="264" r:id="rId24"/>
    <p:sldId id="265" r:id="rId25"/>
    <p:sldId id="266" r:id="rId26"/>
    <p:sldId id="267" r:id="rId27"/>
    <p:sldId id="268" r:id="rId28"/>
    <p:sldId id="308" r:id="rId29"/>
    <p:sldId id="309" r:id="rId30"/>
    <p:sldId id="310" r:id="rId31"/>
    <p:sldId id="311" r:id="rId32"/>
    <p:sldId id="312" r:id="rId33"/>
    <p:sldId id="313" r:id="rId34"/>
    <p:sldId id="314" r:id="rId35"/>
    <p:sldId id="315" r:id="rId36"/>
    <p:sldId id="277" r:id="rId37"/>
    <p:sldId id="278" r:id="rId38"/>
    <p:sldId id="279" r:id="rId39"/>
    <p:sldId id="280" r:id="rId40"/>
    <p:sldId id="281" r:id="rId41"/>
    <p:sldId id="282" r:id="rId42"/>
    <p:sldId id="283" r:id="rId43"/>
    <p:sldId id="284" r:id="rId44"/>
    <p:sldId id="285" r:id="rId45"/>
    <p:sldId id="286" r:id="rId46"/>
    <p:sldId id="329" r:id="rId47"/>
    <p:sldId id="330" r:id="rId48"/>
    <p:sldId id="331" r:id="rId49"/>
    <p:sldId id="332" r:id="rId50"/>
    <p:sldId id="333" r:id="rId51"/>
    <p:sldId id="334" r:id="rId52"/>
    <p:sldId id="335" r:id="rId53"/>
    <p:sldId id="336" r:id="rId54"/>
    <p:sldId id="337" r:id="rId55"/>
    <p:sldId id="338" r:id="rId56"/>
    <p:sldId id="339" r:id="rId57"/>
    <p:sldId id="270" r:id="rId58"/>
    <p:sldId id="340" r:id="rId59"/>
    <p:sldId id="341" r:id="rId60"/>
    <p:sldId id="319" r:id="rId61"/>
    <p:sldId id="257" r:id="rId62"/>
    <p:sldId id="258" r:id="rId63"/>
    <p:sldId id="259" r:id="rId64"/>
    <p:sldId id="325" r:id="rId65"/>
    <p:sldId id="326" r:id="rId66"/>
    <p:sldId id="327" r:id="rId67"/>
    <p:sldId id="328" r:id="rId68"/>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536AEA8-FDD2-4FDB-AB38-F4BA794AD1C6}">
          <p14:sldIdLst>
            <p14:sldId id="256"/>
            <p14:sldId id="318"/>
            <p14:sldId id="317"/>
            <p14:sldId id="316"/>
          </p14:sldIdLst>
        </p14:section>
        <p14:section name="Create and configure bank accounts" id="{45E7D8DD-A260-49F9-939F-20FD9F560F7C}">
          <p14:sldIdLst>
            <p14:sldId id="302"/>
            <p14:sldId id="324"/>
            <p14:sldId id="260"/>
            <p14:sldId id="261"/>
            <p14:sldId id="262"/>
            <p14:sldId id="263"/>
            <p14:sldId id="303"/>
            <p14:sldId id="304"/>
            <p14:sldId id="305"/>
            <p14:sldId id="269"/>
            <p14:sldId id="271"/>
            <p14:sldId id="272"/>
            <p14:sldId id="273"/>
            <p14:sldId id="274"/>
            <p14:sldId id="275"/>
            <p14:sldId id="276"/>
            <p14:sldId id="264"/>
            <p14:sldId id="265"/>
            <p14:sldId id="266"/>
            <p14:sldId id="267"/>
            <p14:sldId id="268"/>
            <p14:sldId id="308"/>
            <p14:sldId id="309"/>
            <p14:sldId id="310"/>
            <p14:sldId id="311"/>
            <p14:sldId id="312"/>
            <p14:sldId id="313"/>
            <p14:sldId id="314"/>
            <p14:sldId id="315"/>
          </p14:sldIdLst>
        </p14:section>
        <p14:section name="Cash Clearing" id="{BCEE590D-93BE-450D-B241-A6A04D1BE054}">
          <p14:sldIdLst>
            <p14:sldId id="277"/>
            <p14:sldId id="278"/>
            <p14:sldId id="279"/>
            <p14:sldId id="280"/>
            <p14:sldId id="281"/>
            <p14:sldId id="282"/>
            <p14:sldId id="283"/>
            <p14:sldId id="284"/>
            <p14:sldId id="285"/>
          </p14:sldIdLst>
        </p14:section>
        <p14:section name="Bank Reconciliations" id="{31E7FE99-E8B9-4071-9620-8B3DF89B657D}">
          <p14:sldIdLst>
            <p14:sldId id="286"/>
            <p14:sldId id="329"/>
            <p14:sldId id="330"/>
            <p14:sldId id="331"/>
            <p14:sldId id="332"/>
            <p14:sldId id="333"/>
            <p14:sldId id="334"/>
            <p14:sldId id="335"/>
            <p14:sldId id="336"/>
            <p14:sldId id="337"/>
            <p14:sldId id="338"/>
            <p14:sldId id="339"/>
            <p14:sldId id="270"/>
            <p14:sldId id="340"/>
            <p14:sldId id="341"/>
          </p14:sldIdLst>
        </p14:section>
        <p14:section name="Cash Forcast" id="{2196D8A9-E9C8-46D6-947E-34680033976E}">
          <p14:sldIdLst>
            <p14:sldId id="319"/>
            <p14:sldId id="257"/>
            <p14:sldId id="258"/>
            <p14:sldId id="259"/>
            <p14:sldId id="325"/>
            <p14:sldId id="326"/>
            <p14:sldId id="327"/>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533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454519-A0B7-4926-A84E-A0447E70194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03C6A19-3A7A-4B40-A8B0-F052FBF705ED}">
      <dgm:prSet/>
      <dgm:spPr/>
      <dgm:t>
        <a:bodyPr/>
        <a:lstStyle/>
        <a:p>
          <a:r>
            <a:rPr lang="en-US" dirty="0"/>
            <a:t>Create and configure bank account.</a:t>
          </a:r>
        </a:p>
      </dgm:t>
    </dgm:pt>
    <dgm:pt modelId="{3258E648-86B4-4CE7-9810-8674A3B44514}" type="parTrans" cxnId="{21BFC181-6622-4ECA-8088-27279211D070}">
      <dgm:prSet/>
      <dgm:spPr/>
      <dgm:t>
        <a:bodyPr/>
        <a:lstStyle/>
        <a:p>
          <a:endParaRPr lang="en-US"/>
        </a:p>
      </dgm:t>
    </dgm:pt>
    <dgm:pt modelId="{A3C52304-60E2-424D-9CA4-48B8CB38552F}" type="sibTrans" cxnId="{21BFC181-6622-4ECA-8088-27279211D070}">
      <dgm:prSet/>
      <dgm:spPr/>
      <dgm:t>
        <a:bodyPr/>
        <a:lstStyle/>
        <a:p>
          <a:endParaRPr lang="en-US"/>
        </a:p>
      </dgm:t>
    </dgm:pt>
    <dgm:pt modelId="{DC7FEB2D-6442-485C-BDD0-7E65F4765227}">
      <dgm:prSet/>
      <dgm:spPr/>
      <dgm:t>
        <a:bodyPr/>
        <a:lstStyle/>
        <a:p>
          <a:r>
            <a:rPr lang="en-US" dirty="0"/>
            <a:t>Cash clearing.</a:t>
          </a:r>
        </a:p>
      </dgm:t>
    </dgm:pt>
    <dgm:pt modelId="{1453C264-30AB-4E16-A5EC-AFF851EC99A0}" type="parTrans" cxnId="{F92ED4E6-0B93-4C7D-988F-DC8FE0A7DCB5}">
      <dgm:prSet/>
      <dgm:spPr/>
      <dgm:t>
        <a:bodyPr/>
        <a:lstStyle/>
        <a:p>
          <a:endParaRPr lang="en-US"/>
        </a:p>
      </dgm:t>
    </dgm:pt>
    <dgm:pt modelId="{81EC798E-B325-422D-BBA7-0119CCC7788B}" type="sibTrans" cxnId="{F92ED4E6-0B93-4C7D-988F-DC8FE0A7DCB5}">
      <dgm:prSet/>
      <dgm:spPr/>
      <dgm:t>
        <a:bodyPr/>
        <a:lstStyle/>
        <a:p>
          <a:endParaRPr lang="en-US"/>
        </a:p>
      </dgm:t>
    </dgm:pt>
    <dgm:pt modelId="{4A957049-9F59-43F1-ABEE-54D2631E7FBF}">
      <dgm:prSet/>
      <dgm:spPr/>
      <dgm:t>
        <a:bodyPr/>
        <a:lstStyle/>
        <a:p>
          <a:r>
            <a:rPr lang="en-US" dirty="0"/>
            <a:t>Bank reconciliation.</a:t>
          </a:r>
        </a:p>
      </dgm:t>
    </dgm:pt>
    <dgm:pt modelId="{DC66DB47-FF17-4688-A2DB-67EA8E1EEB50}" type="parTrans" cxnId="{C61DF742-F6E0-4880-AD95-91FC71148955}">
      <dgm:prSet/>
      <dgm:spPr/>
      <dgm:t>
        <a:bodyPr/>
        <a:lstStyle/>
        <a:p>
          <a:endParaRPr lang="en-US"/>
        </a:p>
      </dgm:t>
    </dgm:pt>
    <dgm:pt modelId="{B35C6C6C-DAAE-4AF0-80AE-4D9C6DA6E78A}" type="sibTrans" cxnId="{C61DF742-F6E0-4880-AD95-91FC71148955}">
      <dgm:prSet/>
      <dgm:spPr/>
      <dgm:t>
        <a:bodyPr/>
        <a:lstStyle/>
        <a:p>
          <a:endParaRPr lang="en-US"/>
        </a:p>
      </dgm:t>
    </dgm:pt>
    <dgm:pt modelId="{A526EA31-1D95-4ABE-9C16-C1F59C608F18}">
      <dgm:prSet/>
      <dgm:spPr/>
      <dgm:t>
        <a:bodyPr/>
        <a:lstStyle/>
        <a:p>
          <a:r>
            <a:rPr lang="en-US" dirty="0"/>
            <a:t>Cash forecasting.</a:t>
          </a:r>
        </a:p>
      </dgm:t>
    </dgm:pt>
    <dgm:pt modelId="{654B512D-F79F-4B9A-ADC5-E1BEBEC515E7}" type="parTrans" cxnId="{15AC0B31-0F5A-49FE-BAAD-5A7A83F9ABAA}">
      <dgm:prSet/>
      <dgm:spPr/>
      <dgm:t>
        <a:bodyPr/>
        <a:lstStyle/>
        <a:p>
          <a:endParaRPr lang="en-US"/>
        </a:p>
      </dgm:t>
    </dgm:pt>
    <dgm:pt modelId="{00C9CDBC-D1A2-4DCC-84D7-86FD96F22151}" type="sibTrans" cxnId="{15AC0B31-0F5A-49FE-BAAD-5A7A83F9ABAA}">
      <dgm:prSet/>
      <dgm:spPr/>
      <dgm:t>
        <a:bodyPr/>
        <a:lstStyle/>
        <a:p>
          <a:endParaRPr lang="en-US"/>
        </a:p>
      </dgm:t>
    </dgm:pt>
    <dgm:pt modelId="{CF5F6EEC-D779-44CC-B1F4-D38C67B3BD87}" type="pres">
      <dgm:prSet presAssocID="{C7454519-A0B7-4926-A84E-A0447E701947}" presName="root" presStyleCnt="0">
        <dgm:presLayoutVars>
          <dgm:dir/>
          <dgm:resizeHandles val="exact"/>
        </dgm:presLayoutVars>
      </dgm:prSet>
      <dgm:spPr/>
    </dgm:pt>
    <dgm:pt modelId="{7A0A8C2A-80B8-483F-BA96-5F4C460B43F5}" type="pres">
      <dgm:prSet presAssocID="{303C6A19-3A7A-4B40-A8B0-F052FBF705ED}" presName="compNode" presStyleCnt="0"/>
      <dgm:spPr/>
    </dgm:pt>
    <dgm:pt modelId="{82F1C2B2-6F40-41E2-A73B-9FC2FC3FC960}" type="pres">
      <dgm:prSet presAssocID="{303C6A19-3A7A-4B40-A8B0-F052FBF705E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3215AD60-A2A1-42F5-8D2F-D097C7AE65C5}" type="pres">
      <dgm:prSet presAssocID="{303C6A19-3A7A-4B40-A8B0-F052FBF705ED}" presName="spaceRect" presStyleCnt="0"/>
      <dgm:spPr/>
    </dgm:pt>
    <dgm:pt modelId="{F24DD7F8-BA51-4241-9161-C7E12903DEDB}" type="pres">
      <dgm:prSet presAssocID="{303C6A19-3A7A-4B40-A8B0-F052FBF705ED}" presName="textRect" presStyleLbl="revTx" presStyleIdx="0" presStyleCnt="4">
        <dgm:presLayoutVars>
          <dgm:chMax val="1"/>
          <dgm:chPref val="1"/>
        </dgm:presLayoutVars>
      </dgm:prSet>
      <dgm:spPr/>
    </dgm:pt>
    <dgm:pt modelId="{8D049D7F-8D3D-4483-9116-FB5A9E3FB7E6}" type="pres">
      <dgm:prSet presAssocID="{A3C52304-60E2-424D-9CA4-48B8CB38552F}" presName="sibTrans" presStyleCnt="0"/>
      <dgm:spPr/>
    </dgm:pt>
    <dgm:pt modelId="{C6B95282-7BE9-4948-A8F2-1E81F04A1905}" type="pres">
      <dgm:prSet presAssocID="{DC7FEB2D-6442-485C-BDD0-7E65F4765227}" presName="compNode" presStyleCnt="0"/>
      <dgm:spPr/>
    </dgm:pt>
    <dgm:pt modelId="{4E5678D3-7618-40FA-8F49-15455365D37C}" type="pres">
      <dgm:prSet presAssocID="{DC7FEB2D-6442-485C-BDD0-7E65F47652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F28FDBA9-99C9-4E5D-AA09-D9C269DB8F69}" type="pres">
      <dgm:prSet presAssocID="{DC7FEB2D-6442-485C-BDD0-7E65F4765227}" presName="spaceRect" presStyleCnt="0"/>
      <dgm:spPr/>
    </dgm:pt>
    <dgm:pt modelId="{00C8E5E0-27D0-442C-B49A-0AF0646B1073}" type="pres">
      <dgm:prSet presAssocID="{DC7FEB2D-6442-485C-BDD0-7E65F4765227}" presName="textRect" presStyleLbl="revTx" presStyleIdx="1" presStyleCnt="4">
        <dgm:presLayoutVars>
          <dgm:chMax val="1"/>
          <dgm:chPref val="1"/>
        </dgm:presLayoutVars>
      </dgm:prSet>
      <dgm:spPr/>
    </dgm:pt>
    <dgm:pt modelId="{EB132AC3-CEC6-438D-B2F3-01C60062185A}" type="pres">
      <dgm:prSet presAssocID="{81EC798E-B325-422D-BBA7-0119CCC7788B}" presName="sibTrans" presStyleCnt="0"/>
      <dgm:spPr/>
    </dgm:pt>
    <dgm:pt modelId="{E8C99FDC-4971-4C49-893B-F5B01016513E}" type="pres">
      <dgm:prSet presAssocID="{4A957049-9F59-43F1-ABEE-54D2631E7FBF}" presName="compNode" presStyleCnt="0"/>
      <dgm:spPr/>
    </dgm:pt>
    <dgm:pt modelId="{ED3429B9-784F-4AC7-8BC0-8761B647BF5F}" type="pres">
      <dgm:prSet presAssocID="{4A957049-9F59-43F1-ABEE-54D2631E7FB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Check"/>
        </a:ext>
      </dgm:extLst>
    </dgm:pt>
    <dgm:pt modelId="{87530E42-782B-45AE-A2B1-91535E463B05}" type="pres">
      <dgm:prSet presAssocID="{4A957049-9F59-43F1-ABEE-54D2631E7FBF}" presName="spaceRect" presStyleCnt="0"/>
      <dgm:spPr/>
    </dgm:pt>
    <dgm:pt modelId="{008597C0-482E-45F1-9B85-1DEF57C7E167}" type="pres">
      <dgm:prSet presAssocID="{4A957049-9F59-43F1-ABEE-54D2631E7FBF}" presName="textRect" presStyleLbl="revTx" presStyleIdx="2" presStyleCnt="4">
        <dgm:presLayoutVars>
          <dgm:chMax val="1"/>
          <dgm:chPref val="1"/>
        </dgm:presLayoutVars>
      </dgm:prSet>
      <dgm:spPr/>
    </dgm:pt>
    <dgm:pt modelId="{26D68FF1-9F0D-4E76-9CF7-3C76123E57D2}" type="pres">
      <dgm:prSet presAssocID="{B35C6C6C-DAAE-4AF0-80AE-4D9C6DA6E78A}" presName="sibTrans" presStyleCnt="0"/>
      <dgm:spPr/>
    </dgm:pt>
    <dgm:pt modelId="{780F3F2F-A813-4BD1-A53F-DD402FB19A88}" type="pres">
      <dgm:prSet presAssocID="{A526EA31-1D95-4ABE-9C16-C1F59C608F18}" presName="compNode" presStyleCnt="0"/>
      <dgm:spPr/>
    </dgm:pt>
    <dgm:pt modelId="{0669776F-7271-435F-932B-B6C4AC32E97F}" type="pres">
      <dgm:prSet presAssocID="{A526EA31-1D95-4ABE-9C16-C1F59C608F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DA62CB3C-E643-4D68-858C-A3EB7229DD31}" type="pres">
      <dgm:prSet presAssocID="{A526EA31-1D95-4ABE-9C16-C1F59C608F18}" presName="spaceRect" presStyleCnt="0"/>
      <dgm:spPr/>
    </dgm:pt>
    <dgm:pt modelId="{DAE8B864-1BAB-40A8-943C-5637B053E495}" type="pres">
      <dgm:prSet presAssocID="{A526EA31-1D95-4ABE-9C16-C1F59C608F18}" presName="textRect" presStyleLbl="revTx" presStyleIdx="3" presStyleCnt="4">
        <dgm:presLayoutVars>
          <dgm:chMax val="1"/>
          <dgm:chPref val="1"/>
        </dgm:presLayoutVars>
      </dgm:prSet>
      <dgm:spPr/>
    </dgm:pt>
  </dgm:ptLst>
  <dgm:cxnLst>
    <dgm:cxn modelId="{5C976007-DCC9-497B-8AC4-5BA80EE5F382}" type="presOf" srcId="{DC7FEB2D-6442-485C-BDD0-7E65F4765227}" destId="{00C8E5E0-27D0-442C-B49A-0AF0646B1073}" srcOrd="0" destOrd="0" presId="urn:microsoft.com/office/officeart/2018/2/layout/IconLabelList"/>
    <dgm:cxn modelId="{7DCE220E-C816-499E-81B1-EF9862671181}" type="presOf" srcId="{A526EA31-1D95-4ABE-9C16-C1F59C608F18}" destId="{DAE8B864-1BAB-40A8-943C-5637B053E495}" srcOrd="0" destOrd="0" presId="urn:microsoft.com/office/officeart/2018/2/layout/IconLabelList"/>
    <dgm:cxn modelId="{50D8EF14-BDCD-48F2-A35D-7B32F23605DA}" type="presOf" srcId="{303C6A19-3A7A-4B40-A8B0-F052FBF705ED}" destId="{F24DD7F8-BA51-4241-9161-C7E12903DEDB}" srcOrd="0" destOrd="0" presId="urn:microsoft.com/office/officeart/2018/2/layout/IconLabelList"/>
    <dgm:cxn modelId="{E9494721-F39E-4935-9DC5-99B933919555}" type="presOf" srcId="{C7454519-A0B7-4926-A84E-A0447E701947}" destId="{CF5F6EEC-D779-44CC-B1F4-D38C67B3BD87}" srcOrd="0" destOrd="0" presId="urn:microsoft.com/office/officeart/2018/2/layout/IconLabelList"/>
    <dgm:cxn modelId="{15AC0B31-0F5A-49FE-BAAD-5A7A83F9ABAA}" srcId="{C7454519-A0B7-4926-A84E-A0447E701947}" destId="{A526EA31-1D95-4ABE-9C16-C1F59C608F18}" srcOrd="3" destOrd="0" parTransId="{654B512D-F79F-4B9A-ADC5-E1BEBEC515E7}" sibTransId="{00C9CDBC-D1A2-4DCC-84D7-86FD96F22151}"/>
    <dgm:cxn modelId="{C61DF742-F6E0-4880-AD95-91FC71148955}" srcId="{C7454519-A0B7-4926-A84E-A0447E701947}" destId="{4A957049-9F59-43F1-ABEE-54D2631E7FBF}" srcOrd="2" destOrd="0" parTransId="{DC66DB47-FF17-4688-A2DB-67EA8E1EEB50}" sibTransId="{B35C6C6C-DAAE-4AF0-80AE-4D9C6DA6E78A}"/>
    <dgm:cxn modelId="{7EBADB55-641C-4023-B2A2-2677D83C8CEB}" type="presOf" srcId="{4A957049-9F59-43F1-ABEE-54D2631E7FBF}" destId="{008597C0-482E-45F1-9B85-1DEF57C7E167}" srcOrd="0" destOrd="0" presId="urn:microsoft.com/office/officeart/2018/2/layout/IconLabelList"/>
    <dgm:cxn modelId="{21BFC181-6622-4ECA-8088-27279211D070}" srcId="{C7454519-A0B7-4926-A84E-A0447E701947}" destId="{303C6A19-3A7A-4B40-A8B0-F052FBF705ED}" srcOrd="0" destOrd="0" parTransId="{3258E648-86B4-4CE7-9810-8674A3B44514}" sibTransId="{A3C52304-60E2-424D-9CA4-48B8CB38552F}"/>
    <dgm:cxn modelId="{F92ED4E6-0B93-4C7D-988F-DC8FE0A7DCB5}" srcId="{C7454519-A0B7-4926-A84E-A0447E701947}" destId="{DC7FEB2D-6442-485C-BDD0-7E65F4765227}" srcOrd="1" destOrd="0" parTransId="{1453C264-30AB-4E16-A5EC-AFF851EC99A0}" sibTransId="{81EC798E-B325-422D-BBA7-0119CCC7788B}"/>
    <dgm:cxn modelId="{0EA28F5B-581E-43C4-A59B-D32024CBC219}" type="presParOf" srcId="{CF5F6EEC-D779-44CC-B1F4-D38C67B3BD87}" destId="{7A0A8C2A-80B8-483F-BA96-5F4C460B43F5}" srcOrd="0" destOrd="0" presId="urn:microsoft.com/office/officeart/2018/2/layout/IconLabelList"/>
    <dgm:cxn modelId="{ECE7E2DE-8633-4484-BC3A-9F0E67E0D81E}" type="presParOf" srcId="{7A0A8C2A-80B8-483F-BA96-5F4C460B43F5}" destId="{82F1C2B2-6F40-41E2-A73B-9FC2FC3FC960}" srcOrd="0" destOrd="0" presId="urn:microsoft.com/office/officeart/2018/2/layout/IconLabelList"/>
    <dgm:cxn modelId="{F2020A04-4002-485F-8DAA-D552218D0D4B}" type="presParOf" srcId="{7A0A8C2A-80B8-483F-BA96-5F4C460B43F5}" destId="{3215AD60-A2A1-42F5-8D2F-D097C7AE65C5}" srcOrd="1" destOrd="0" presId="urn:microsoft.com/office/officeart/2018/2/layout/IconLabelList"/>
    <dgm:cxn modelId="{44DAB6D4-6340-4560-91DC-93ADDE6614C6}" type="presParOf" srcId="{7A0A8C2A-80B8-483F-BA96-5F4C460B43F5}" destId="{F24DD7F8-BA51-4241-9161-C7E12903DEDB}" srcOrd="2" destOrd="0" presId="urn:microsoft.com/office/officeart/2018/2/layout/IconLabelList"/>
    <dgm:cxn modelId="{03B2DF1D-889F-46A6-A8A6-8A3DE30F13FF}" type="presParOf" srcId="{CF5F6EEC-D779-44CC-B1F4-D38C67B3BD87}" destId="{8D049D7F-8D3D-4483-9116-FB5A9E3FB7E6}" srcOrd="1" destOrd="0" presId="urn:microsoft.com/office/officeart/2018/2/layout/IconLabelList"/>
    <dgm:cxn modelId="{A04E8317-7A88-4947-9EFB-38E4A293D40C}" type="presParOf" srcId="{CF5F6EEC-D779-44CC-B1F4-D38C67B3BD87}" destId="{C6B95282-7BE9-4948-A8F2-1E81F04A1905}" srcOrd="2" destOrd="0" presId="urn:microsoft.com/office/officeart/2018/2/layout/IconLabelList"/>
    <dgm:cxn modelId="{9A7F15AB-49A5-4AC4-A860-97C747205FAB}" type="presParOf" srcId="{C6B95282-7BE9-4948-A8F2-1E81F04A1905}" destId="{4E5678D3-7618-40FA-8F49-15455365D37C}" srcOrd="0" destOrd="0" presId="urn:microsoft.com/office/officeart/2018/2/layout/IconLabelList"/>
    <dgm:cxn modelId="{ED4524B7-A9FC-40AF-B356-0C618DE7D5E6}" type="presParOf" srcId="{C6B95282-7BE9-4948-A8F2-1E81F04A1905}" destId="{F28FDBA9-99C9-4E5D-AA09-D9C269DB8F69}" srcOrd="1" destOrd="0" presId="urn:microsoft.com/office/officeart/2018/2/layout/IconLabelList"/>
    <dgm:cxn modelId="{865B3C82-F252-47E9-B7EA-8D17D040E74E}" type="presParOf" srcId="{C6B95282-7BE9-4948-A8F2-1E81F04A1905}" destId="{00C8E5E0-27D0-442C-B49A-0AF0646B1073}" srcOrd="2" destOrd="0" presId="urn:microsoft.com/office/officeart/2018/2/layout/IconLabelList"/>
    <dgm:cxn modelId="{FC6C3BFB-3809-49FE-A897-E695EC5C8CE9}" type="presParOf" srcId="{CF5F6EEC-D779-44CC-B1F4-D38C67B3BD87}" destId="{EB132AC3-CEC6-438D-B2F3-01C60062185A}" srcOrd="3" destOrd="0" presId="urn:microsoft.com/office/officeart/2018/2/layout/IconLabelList"/>
    <dgm:cxn modelId="{9AB7DA9A-23E0-47AB-BA3B-F64449C66B91}" type="presParOf" srcId="{CF5F6EEC-D779-44CC-B1F4-D38C67B3BD87}" destId="{E8C99FDC-4971-4C49-893B-F5B01016513E}" srcOrd="4" destOrd="0" presId="urn:microsoft.com/office/officeart/2018/2/layout/IconLabelList"/>
    <dgm:cxn modelId="{C9E12EBF-D2ED-4510-9327-FC772721237C}" type="presParOf" srcId="{E8C99FDC-4971-4C49-893B-F5B01016513E}" destId="{ED3429B9-784F-4AC7-8BC0-8761B647BF5F}" srcOrd="0" destOrd="0" presId="urn:microsoft.com/office/officeart/2018/2/layout/IconLabelList"/>
    <dgm:cxn modelId="{996BD78A-6932-4A51-88E1-7059E3BCE6F7}" type="presParOf" srcId="{E8C99FDC-4971-4C49-893B-F5B01016513E}" destId="{87530E42-782B-45AE-A2B1-91535E463B05}" srcOrd="1" destOrd="0" presId="urn:microsoft.com/office/officeart/2018/2/layout/IconLabelList"/>
    <dgm:cxn modelId="{F19B9BD0-91A8-4F91-8099-0986A974A28E}" type="presParOf" srcId="{E8C99FDC-4971-4C49-893B-F5B01016513E}" destId="{008597C0-482E-45F1-9B85-1DEF57C7E167}" srcOrd="2" destOrd="0" presId="urn:microsoft.com/office/officeart/2018/2/layout/IconLabelList"/>
    <dgm:cxn modelId="{885A7EA8-0812-4FCA-82A4-024384BDF945}" type="presParOf" srcId="{CF5F6EEC-D779-44CC-B1F4-D38C67B3BD87}" destId="{26D68FF1-9F0D-4E76-9CF7-3C76123E57D2}" srcOrd="5" destOrd="0" presId="urn:microsoft.com/office/officeart/2018/2/layout/IconLabelList"/>
    <dgm:cxn modelId="{5DD2FFB2-CFFB-4CEB-96BB-A90C8AC05D0F}" type="presParOf" srcId="{CF5F6EEC-D779-44CC-B1F4-D38C67B3BD87}" destId="{780F3F2F-A813-4BD1-A53F-DD402FB19A88}" srcOrd="6" destOrd="0" presId="urn:microsoft.com/office/officeart/2018/2/layout/IconLabelList"/>
    <dgm:cxn modelId="{5BE55F67-6DAB-42B4-8C97-2FCA633B1BB5}" type="presParOf" srcId="{780F3F2F-A813-4BD1-A53F-DD402FB19A88}" destId="{0669776F-7271-435F-932B-B6C4AC32E97F}" srcOrd="0" destOrd="0" presId="urn:microsoft.com/office/officeart/2018/2/layout/IconLabelList"/>
    <dgm:cxn modelId="{4AAEDC30-55F1-4F00-AE09-F531FFA8B003}" type="presParOf" srcId="{780F3F2F-A813-4BD1-A53F-DD402FB19A88}" destId="{DA62CB3C-E643-4D68-858C-A3EB7229DD31}" srcOrd="1" destOrd="0" presId="urn:microsoft.com/office/officeart/2018/2/layout/IconLabelList"/>
    <dgm:cxn modelId="{76CF5B0C-BD33-405C-AF69-B35C7AA94AD8}" type="presParOf" srcId="{780F3F2F-A813-4BD1-A53F-DD402FB19A88}" destId="{DAE8B864-1BAB-40A8-943C-5637B053E49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9EDBD-D918-4E07-AE88-BCB995271DC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B06840A-A6FE-4C09-A247-FFEA32843D79}">
      <dgm:prSet/>
      <dgm:spPr/>
      <dgm:t>
        <a:bodyPr/>
        <a:lstStyle/>
        <a:p>
          <a:pPr>
            <a:lnSpc>
              <a:spcPct val="100000"/>
            </a:lnSpc>
          </a:pPr>
          <a:r>
            <a:rPr lang="en-US"/>
            <a:t>To make Clearing for receipt its status should be remitted. </a:t>
          </a:r>
        </a:p>
      </dgm:t>
    </dgm:pt>
    <dgm:pt modelId="{D94C7DFA-EDA5-41CB-9AF8-3417D8BAA2E0}" type="parTrans" cxnId="{7A2C6934-53DC-4EDE-988A-E7C220301F78}">
      <dgm:prSet/>
      <dgm:spPr/>
      <dgm:t>
        <a:bodyPr/>
        <a:lstStyle/>
        <a:p>
          <a:endParaRPr lang="en-US"/>
        </a:p>
      </dgm:t>
    </dgm:pt>
    <dgm:pt modelId="{3107C5F4-DA4B-4A60-9BC0-B4A2D7702E72}" type="sibTrans" cxnId="{7A2C6934-53DC-4EDE-988A-E7C220301F78}">
      <dgm:prSet/>
      <dgm:spPr/>
      <dgm:t>
        <a:bodyPr/>
        <a:lstStyle/>
        <a:p>
          <a:endParaRPr lang="en-US"/>
        </a:p>
      </dgm:t>
    </dgm:pt>
    <dgm:pt modelId="{6BC1F25D-42F3-40FD-A464-E7841B7960AA}">
      <dgm:prSet/>
      <dgm:spPr/>
      <dgm:t>
        <a:bodyPr/>
        <a:lstStyle/>
        <a:p>
          <a:pPr>
            <a:lnSpc>
              <a:spcPct val="100000"/>
            </a:lnSpc>
          </a:pPr>
          <a:r>
            <a:rPr lang="en-US"/>
            <a:t>To make Clearing for payment of invoice status should be negotiable.</a:t>
          </a:r>
        </a:p>
      </dgm:t>
    </dgm:pt>
    <dgm:pt modelId="{436FC412-1CF4-43B5-9B9A-69E88D33276B}" type="parTrans" cxnId="{E360ED78-8A51-4A10-A341-BF5414E1F322}">
      <dgm:prSet/>
      <dgm:spPr/>
      <dgm:t>
        <a:bodyPr/>
        <a:lstStyle/>
        <a:p>
          <a:endParaRPr lang="en-US"/>
        </a:p>
      </dgm:t>
    </dgm:pt>
    <dgm:pt modelId="{9326B32F-1FFC-4D3B-8EBE-89058376B28E}" type="sibTrans" cxnId="{E360ED78-8A51-4A10-A341-BF5414E1F322}">
      <dgm:prSet/>
      <dgm:spPr/>
      <dgm:t>
        <a:bodyPr/>
        <a:lstStyle/>
        <a:p>
          <a:endParaRPr lang="en-US"/>
        </a:p>
      </dgm:t>
    </dgm:pt>
    <dgm:pt modelId="{E965887C-570B-4E8A-9015-E036B035F578}" type="pres">
      <dgm:prSet presAssocID="{6EF9EDBD-D918-4E07-AE88-BCB995271DC1}" presName="root" presStyleCnt="0">
        <dgm:presLayoutVars>
          <dgm:dir/>
          <dgm:resizeHandles val="exact"/>
        </dgm:presLayoutVars>
      </dgm:prSet>
      <dgm:spPr/>
    </dgm:pt>
    <dgm:pt modelId="{774195F2-4054-4666-B79F-44C4E5D1A694}" type="pres">
      <dgm:prSet presAssocID="{7B06840A-A6FE-4C09-A247-FFEA32843D79}" presName="compNode" presStyleCnt="0"/>
      <dgm:spPr/>
    </dgm:pt>
    <dgm:pt modelId="{0867C9B6-113C-4CC1-B166-D539F3B0A60E}" type="pres">
      <dgm:prSet presAssocID="{7B06840A-A6FE-4C09-A247-FFEA32843D79}" presName="bgRect" presStyleLbl="bgShp" presStyleIdx="0" presStyleCnt="2"/>
      <dgm:spPr/>
    </dgm:pt>
    <dgm:pt modelId="{6B7FE5E1-3633-44A3-9B2F-84BADB76BFE6}" type="pres">
      <dgm:prSet presAssocID="{7B06840A-A6FE-4C09-A247-FFEA32843D7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gister"/>
        </a:ext>
      </dgm:extLst>
    </dgm:pt>
    <dgm:pt modelId="{0F7B4B8F-45D6-4B87-A849-99DDA19532CE}" type="pres">
      <dgm:prSet presAssocID="{7B06840A-A6FE-4C09-A247-FFEA32843D79}" presName="spaceRect" presStyleCnt="0"/>
      <dgm:spPr/>
    </dgm:pt>
    <dgm:pt modelId="{A2482478-7BAB-4279-863C-7447EE50BD9A}" type="pres">
      <dgm:prSet presAssocID="{7B06840A-A6FE-4C09-A247-FFEA32843D79}" presName="parTx" presStyleLbl="revTx" presStyleIdx="0" presStyleCnt="2">
        <dgm:presLayoutVars>
          <dgm:chMax val="0"/>
          <dgm:chPref val="0"/>
        </dgm:presLayoutVars>
      </dgm:prSet>
      <dgm:spPr/>
    </dgm:pt>
    <dgm:pt modelId="{62C06DE3-4C67-44D1-ACDA-588FA541BC45}" type="pres">
      <dgm:prSet presAssocID="{3107C5F4-DA4B-4A60-9BC0-B4A2D7702E72}" presName="sibTrans" presStyleCnt="0"/>
      <dgm:spPr/>
    </dgm:pt>
    <dgm:pt modelId="{1E372E82-0DC3-45DB-9F15-BF9930E6102E}" type="pres">
      <dgm:prSet presAssocID="{6BC1F25D-42F3-40FD-A464-E7841B7960AA}" presName="compNode" presStyleCnt="0"/>
      <dgm:spPr/>
    </dgm:pt>
    <dgm:pt modelId="{12B0BE99-7539-4C0C-A092-00C2B4FFD77B}" type="pres">
      <dgm:prSet presAssocID="{6BC1F25D-42F3-40FD-A464-E7841B7960AA}" presName="bgRect" presStyleLbl="bgShp" presStyleIdx="1" presStyleCnt="2"/>
      <dgm:spPr/>
    </dgm:pt>
    <dgm:pt modelId="{BEB4D9FA-6D7C-4CC5-A245-3DEECF8F5819}" type="pres">
      <dgm:prSet presAssocID="{6BC1F25D-42F3-40FD-A464-E7841B7960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nk Check"/>
        </a:ext>
      </dgm:extLst>
    </dgm:pt>
    <dgm:pt modelId="{2ED8B113-8E81-4C3B-9971-476FD3090496}" type="pres">
      <dgm:prSet presAssocID="{6BC1F25D-42F3-40FD-A464-E7841B7960AA}" presName="spaceRect" presStyleCnt="0"/>
      <dgm:spPr/>
    </dgm:pt>
    <dgm:pt modelId="{61B1942E-3B09-41FC-BB7D-2E2AF074B588}" type="pres">
      <dgm:prSet presAssocID="{6BC1F25D-42F3-40FD-A464-E7841B7960AA}" presName="parTx" presStyleLbl="revTx" presStyleIdx="1" presStyleCnt="2">
        <dgm:presLayoutVars>
          <dgm:chMax val="0"/>
          <dgm:chPref val="0"/>
        </dgm:presLayoutVars>
      </dgm:prSet>
      <dgm:spPr/>
    </dgm:pt>
  </dgm:ptLst>
  <dgm:cxnLst>
    <dgm:cxn modelId="{F2830D00-0D47-4C90-BDD6-25EDED55BA4F}" type="presOf" srcId="{6BC1F25D-42F3-40FD-A464-E7841B7960AA}" destId="{61B1942E-3B09-41FC-BB7D-2E2AF074B588}" srcOrd="0" destOrd="0" presId="urn:microsoft.com/office/officeart/2018/2/layout/IconVerticalSolidList"/>
    <dgm:cxn modelId="{7A2C6934-53DC-4EDE-988A-E7C220301F78}" srcId="{6EF9EDBD-D918-4E07-AE88-BCB995271DC1}" destId="{7B06840A-A6FE-4C09-A247-FFEA32843D79}" srcOrd="0" destOrd="0" parTransId="{D94C7DFA-EDA5-41CB-9AF8-3417D8BAA2E0}" sibTransId="{3107C5F4-DA4B-4A60-9BC0-B4A2D7702E72}"/>
    <dgm:cxn modelId="{E360ED78-8A51-4A10-A341-BF5414E1F322}" srcId="{6EF9EDBD-D918-4E07-AE88-BCB995271DC1}" destId="{6BC1F25D-42F3-40FD-A464-E7841B7960AA}" srcOrd="1" destOrd="0" parTransId="{436FC412-1CF4-43B5-9B9A-69E88D33276B}" sibTransId="{9326B32F-1FFC-4D3B-8EBE-89058376B28E}"/>
    <dgm:cxn modelId="{3A55C8D4-6BAF-4EDA-948B-A564C1446EE7}" type="presOf" srcId="{6EF9EDBD-D918-4E07-AE88-BCB995271DC1}" destId="{E965887C-570B-4E8A-9015-E036B035F578}" srcOrd="0" destOrd="0" presId="urn:microsoft.com/office/officeart/2018/2/layout/IconVerticalSolidList"/>
    <dgm:cxn modelId="{1CA731F6-FB98-48EA-8005-1CABD25CFC01}" type="presOf" srcId="{7B06840A-A6FE-4C09-A247-FFEA32843D79}" destId="{A2482478-7BAB-4279-863C-7447EE50BD9A}" srcOrd="0" destOrd="0" presId="urn:microsoft.com/office/officeart/2018/2/layout/IconVerticalSolidList"/>
    <dgm:cxn modelId="{8C658705-FD80-489F-BB8A-A8C34E18600F}" type="presParOf" srcId="{E965887C-570B-4E8A-9015-E036B035F578}" destId="{774195F2-4054-4666-B79F-44C4E5D1A694}" srcOrd="0" destOrd="0" presId="urn:microsoft.com/office/officeart/2018/2/layout/IconVerticalSolidList"/>
    <dgm:cxn modelId="{673E08DB-C5C7-4EBF-B2A4-A1BA45C68985}" type="presParOf" srcId="{774195F2-4054-4666-B79F-44C4E5D1A694}" destId="{0867C9B6-113C-4CC1-B166-D539F3B0A60E}" srcOrd="0" destOrd="0" presId="urn:microsoft.com/office/officeart/2018/2/layout/IconVerticalSolidList"/>
    <dgm:cxn modelId="{718D8B7E-F65C-470B-94E2-3D000D7F37EC}" type="presParOf" srcId="{774195F2-4054-4666-B79F-44C4E5D1A694}" destId="{6B7FE5E1-3633-44A3-9B2F-84BADB76BFE6}" srcOrd="1" destOrd="0" presId="urn:microsoft.com/office/officeart/2018/2/layout/IconVerticalSolidList"/>
    <dgm:cxn modelId="{B4FE1C77-553E-4CF2-8227-97B158C53E9B}" type="presParOf" srcId="{774195F2-4054-4666-B79F-44C4E5D1A694}" destId="{0F7B4B8F-45D6-4B87-A849-99DDA19532CE}" srcOrd="2" destOrd="0" presId="urn:microsoft.com/office/officeart/2018/2/layout/IconVerticalSolidList"/>
    <dgm:cxn modelId="{1EC430F6-ADE2-4477-9DB4-349C3F97D0C2}" type="presParOf" srcId="{774195F2-4054-4666-B79F-44C4E5D1A694}" destId="{A2482478-7BAB-4279-863C-7447EE50BD9A}" srcOrd="3" destOrd="0" presId="urn:microsoft.com/office/officeart/2018/2/layout/IconVerticalSolidList"/>
    <dgm:cxn modelId="{1357EBEC-DD7D-47C4-ABE2-26B0762CF834}" type="presParOf" srcId="{E965887C-570B-4E8A-9015-E036B035F578}" destId="{62C06DE3-4C67-44D1-ACDA-588FA541BC45}" srcOrd="1" destOrd="0" presId="urn:microsoft.com/office/officeart/2018/2/layout/IconVerticalSolidList"/>
    <dgm:cxn modelId="{214186D2-3AEB-4360-8419-B0E035A226DC}" type="presParOf" srcId="{E965887C-570B-4E8A-9015-E036B035F578}" destId="{1E372E82-0DC3-45DB-9F15-BF9930E6102E}" srcOrd="2" destOrd="0" presId="urn:microsoft.com/office/officeart/2018/2/layout/IconVerticalSolidList"/>
    <dgm:cxn modelId="{6CA21998-0D6D-4C0E-AE12-0C0CD9BC237B}" type="presParOf" srcId="{1E372E82-0DC3-45DB-9F15-BF9930E6102E}" destId="{12B0BE99-7539-4C0C-A092-00C2B4FFD77B}" srcOrd="0" destOrd="0" presId="urn:microsoft.com/office/officeart/2018/2/layout/IconVerticalSolidList"/>
    <dgm:cxn modelId="{194F9D91-5326-4CE2-8B82-8963E1E43A4B}" type="presParOf" srcId="{1E372E82-0DC3-45DB-9F15-BF9930E6102E}" destId="{BEB4D9FA-6D7C-4CC5-A245-3DEECF8F5819}" srcOrd="1" destOrd="0" presId="urn:microsoft.com/office/officeart/2018/2/layout/IconVerticalSolidList"/>
    <dgm:cxn modelId="{E9033053-35D7-4C8E-8B00-7E202BD80AE2}" type="presParOf" srcId="{1E372E82-0DC3-45DB-9F15-BF9930E6102E}" destId="{2ED8B113-8E81-4C3B-9971-476FD3090496}" srcOrd="2" destOrd="0" presId="urn:microsoft.com/office/officeart/2018/2/layout/IconVerticalSolidList"/>
    <dgm:cxn modelId="{7E065E33-137A-4427-86C2-F27C32FEC0CE}" type="presParOf" srcId="{1E372E82-0DC3-45DB-9F15-BF9930E6102E}" destId="{61B1942E-3B09-41FC-BB7D-2E2AF074B5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8708F6-9A42-405D-BB45-501B00EE9AC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D988862-7217-42DC-A093-AA691BA86DAB}">
      <dgm:prSet/>
      <dgm:spPr/>
      <dgm:t>
        <a:bodyPr/>
        <a:lstStyle/>
        <a:p>
          <a:r>
            <a:rPr lang="en-US" b="1"/>
            <a:t>What is Cash Forecasting?</a:t>
          </a:r>
          <a:endParaRPr lang="ar-EG" b="0" i="0" baseline="0"/>
        </a:p>
      </dgm:t>
    </dgm:pt>
    <dgm:pt modelId="{E667DDA7-E319-4511-B665-03343F1DFBFC}" type="parTrans" cxnId="{630F2B23-2EFB-4F0B-B210-B73F4ED4B231}">
      <dgm:prSet/>
      <dgm:spPr/>
      <dgm:t>
        <a:bodyPr/>
        <a:lstStyle/>
        <a:p>
          <a:endParaRPr lang="en-US"/>
        </a:p>
      </dgm:t>
    </dgm:pt>
    <dgm:pt modelId="{393214D0-67AD-468C-9579-F77C2FF1135D}" type="sibTrans" cxnId="{630F2B23-2EFB-4F0B-B210-B73F4ED4B231}">
      <dgm:prSet phldrT="01"/>
      <dgm:spPr/>
      <dgm:t>
        <a:bodyPr/>
        <a:lstStyle/>
        <a:p>
          <a:endParaRPr lang="en-US"/>
        </a:p>
      </dgm:t>
    </dgm:pt>
    <dgm:pt modelId="{4A43E862-AF1F-4015-A0A3-295114D438F5}">
      <dgm:prSet/>
      <dgm:spPr/>
      <dgm:t>
        <a:bodyPr/>
        <a:lstStyle/>
        <a:p>
          <a:r>
            <a:rPr lang="en-US" b="0" i="0" baseline="0"/>
            <a:t>It assists in evaluating a company's liquidity position and making informed financial decisions. </a:t>
          </a:r>
          <a:endParaRPr lang="en-US"/>
        </a:p>
      </dgm:t>
    </dgm:pt>
    <dgm:pt modelId="{D57758AB-A5CA-4587-9C4E-36A3FFEBB47A}" type="parTrans" cxnId="{0CCFD4F6-FD37-4B13-81D6-3A7B3176054E}">
      <dgm:prSet/>
      <dgm:spPr/>
      <dgm:t>
        <a:bodyPr/>
        <a:lstStyle/>
        <a:p>
          <a:endParaRPr lang="en-US"/>
        </a:p>
      </dgm:t>
    </dgm:pt>
    <dgm:pt modelId="{5554F7DF-8587-48E8-829D-99A834FFFE7D}" type="sibTrans" cxnId="{0CCFD4F6-FD37-4B13-81D6-3A7B3176054E}">
      <dgm:prSet phldrT="05"/>
      <dgm:spPr/>
      <dgm:t>
        <a:bodyPr/>
        <a:lstStyle/>
        <a:p>
          <a:endParaRPr lang="en-US"/>
        </a:p>
      </dgm:t>
    </dgm:pt>
    <dgm:pt modelId="{52E875C2-5376-470B-BDB9-37CB4CEA4C6C}">
      <dgm:prSet/>
      <dgm:spPr/>
      <dgm:t>
        <a:bodyPr/>
        <a:lstStyle/>
        <a:p>
          <a:r>
            <a:rPr lang="en-US"/>
            <a:t>A planning tool that helps predict cash inflows and outflows.</a:t>
          </a:r>
        </a:p>
      </dgm:t>
    </dgm:pt>
    <dgm:pt modelId="{05D02DE2-0075-4B53-874D-1361CB7DC12D}" type="parTrans" cxnId="{99562142-685C-46F8-A8B2-DE6BC6B041AE}">
      <dgm:prSet/>
      <dgm:spPr/>
      <dgm:t>
        <a:bodyPr/>
        <a:lstStyle/>
        <a:p>
          <a:endParaRPr lang="en-US"/>
        </a:p>
      </dgm:t>
    </dgm:pt>
    <dgm:pt modelId="{AAE2150D-A739-44D1-A540-D867704EB6B7}" type="sibTrans" cxnId="{99562142-685C-46F8-A8B2-DE6BC6B041AE}">
      <dgm:prSet phldrT="02"/>
      <dgm:spPr/>
      <dgm:t>
        <a:bodyPr/>
        <a:lstStyle/>
        <a:p>
          <a:endParaRPr lang="en-US"/>
        </a:p>
      </dgm:t>
    </dgm:pt>
    <dgm:pt modelId="{96C62931-D1AD-4663-AAF2-37B4058B5B43}">
      <dgm:prSet/>
      <dgm:spPr/>
      <dgm:t>
        <a:bodyPr/>
        <a:lstStyle/>
        <a:p>
          <a:r>
            <a:rPr lang="en-US"/>
            <a:t>Assists in assessing liquidity and determining future cash needs.</a:t>
          </a:r>
        </a:p>
      </dgm:t>
    </dgm:pt>
    <dgm:pt modelId="{F9684C8B-B23B-4C48-B5B1-55D92EBBCAAF}" type="parTrans" cxnId="{AC01338C-70B6-4C73-A64D-623F81DF3885}">
      <dgm:prSet/>
      <dgm:spPr/>
      <dgm:t>
        <a:bodyPr/>
        <a:lstStyle/>
        <a:p>
          <a:endParaRPr lang="en-US"/>
        </a:p>
      </dgm:t>
    </dgm:pt>
    <dgm:pt modelId="{AB8B81C3-C1F7-4980-9863-49D163AE0C6C}" type="sibTrans" cxnId="{AC01338C-70B6-4C73-A64D-623F81DF3885}">
      <dgm:prSet phldrT="03"/>
      <dgm:spPr/>
      <dgm:t>
        <a:bodyPr/>
        <a:lstStyle/>
        <a:p>
          <a:endParaRPr lang="en-US"/>
        </a:p>
      </dgm:t>
    </dgm:pt>
    <dgm:pt modelId="{B591D9E2-24FE-4630-B757-EA1A1126FC1A}">
      <dgm:prSet/>
      <dgm:spPr/>
      <dgm:t>
        <a:bodyPr/>
        <a:lstStyle/>
        <a:p>
          <a:r>
            <a:rPr lang="en-US"/>
            <a:t>Relies on multiple sources such as invoices, payments, purchase, and sales orders.</a:t>
          </a:r>
        </a:p>
      </dgm:t>
    </dgm:pt>
    <dgm:pt modelId="{C1BFB794-1C3A-4DD1-8306-9803518B7943}" type="parTrans" cxnId="{814B09A0-C994-406D-8A87-5F1CFA0F5A16}">
      <dgm:prSet/>
      <dgm:spPr/>
      <dgm:t>
        <a:bodyPr/>
        <a:lstStyle/>
        <a:p>
          <a:endParaRPr lang="en-US"/>
        </a:p>
      </dgm:t>
    </dgm:pt>
    <dgm:pt modelId="{3A59FAFD-B309-4724-961D-44344A5F9E48}" type="sibTrans" cxnId="{814B09A0-C994-406D-8A87-5F1CFA0F5A16}">
      <dgm:prSet phldrT="04"/>
      <dgm:spPr/>
      <dgm:t>
        <a:bodyPr/>
        <a:lstStyle/>
        <a:p>
          <a:endParaRPr lang="en-US"/>
        </a:p>
      </dgm:t>
    </dgm:pt>
    <dgm:pt modelId="{035EBDA1-B284-4A66-8BE2-C9B01C21D9CD}" type="pres">
      <dgm:prSet presAssocID="{AE8708F6-9A42-405D-BB45-501B00EE9AC8}" presName="diagram" presStyleCnt="0">
        <dgm:presLayoutVars>
          <dgm:dir/>
          <dgm:resizeHandles val="exact"/>
        </dgm:presLayoutVars>
      </dgm:prSet>
      <dgm:spPr/>
    </dgm:pt>
    <dgm:pt modelId="{D5CDA291-5C09-4366-8A78-D8EE95B6E754}" type="pres">
      <dgm:prSet presAssocID="{2D988862-7217-42DC-A093-AA691BA86DAB}" presName="node" presStyleLbl="node1" presStyleIdx="0" presStyleCnt="5">
        <dgm:presLayoutVars>
          <dgm:bulletEnabled val="1"/>
        </dgm:presLayoutVars>
      </dgm:prSet>
      <dgm:spPr/>
    </dgm:pt>
    <dgm:pt modelId="{07FFB93F-D047-4A87-B98E-FA8D835A19CD}" type="pres">
      <dgm:prSet presAssocID="{393214D0-67AD-468C-9579-F77C2FF1135D}" presName="sibTrans" presStyleCnt="0"/>
      <dgm:spPr/>
    </dgm:pt>
    <dgm:pt modelId="{93EA3D32-87BD-422F-BFB8-43D8113CB40A}" type="pres">
      <dgm:prSet presAssocID="{52E875C2-5376-470B-BDB9-37CB4CEA4C6C}" presName="node" presStyleLbl="node1" presStyleIdx="1" presStyleCnt="5">
        <dgm:presLayoutVars>
          <dgm:bulletEnabled val="1"/>
        </dgm:presLayoutVars>
      </dgm:prSet>
      <dgm:spPr/>
    </dgm:pt>
    <dgm:pt modelId="{9268664C-DB04-4A37-8D0E-BDD689E81837}" type="pres">
      <dgm:prSet presAssocID="{AAE2150D-A739-44D1-A540-D867704EB6B7}" presName="sibTrans" presStyleCnt="0"/>
      <dgm:spPr/>
    </dgm:pt>
    <dgm:pt modelId="{ED02ACC3-0EF6-4154-8FF3-81219A658A1A}" type="pres">
      <dgm:prSet presAssocID="{96C62931-D1AD-4663-AAF2-37B4058B5B43}" presName="node" presStyleLbl="node1" presStyleIdx="2" presStyleCnt="5">
        <dgm:presLayoutVars>
          <dgm:bulletEnabled val="1"/>
        </dgm:presLayoutVars>
      </dgm:prSet>
      <dgm:spPr/>
    </dgm:pt>
    <dgm:pt modelId="{3334795C-3BD6-4E9D-B168-BC85E962DF81}" type="pres">
      <dgm:prSet presAssocID="{AB8B81C3-C1F7-4980-9863-49D163AE0C6C}" presName="sibTrans" presStyleCnt="0"/>
      <dgm:spPr/>
    </dgm:pt>
    <dgm:pt modelId="{26A4AD90-02D7-420D-B0A1-CCC250116C57}" type="pres">
      <dgm:prSet presAssocID="{B591D9E2-24FE-4630-B757-EA1A1126FC1A}" presName="node" presStyleLbl="node1" presStyleIdx="3" presStyleCnt="5">
        <dgm:presLayoutVars>
          <dgm:bulletEnabled val="1"/>
        </dgm:presLayoutVars>
      </dgm:prSet>
      <dgm:spPr/>
    </dgm:pt>
    <dgm:pt modelId="{F8AC77E4-84F0-4CFE-8F8D-8C644E1A4B53}" type="pres">
      <dgm:prSet presAssocID="{3A59FAFD-B309-4724-961D-44344A5F9E48}" presName="sibTrans" presStyleCnt="0"/>
      <dgm:spPr/>
    </dgm:pt>
    <dgm:pt modelId="{9DEFE003-1CC8-48F8-8FD4-ED69EB4D9F31}" type="pres">
      <dgm:prSet presAssocID="{4A43E862-AF1F-4015-A0A3-295114D438F5}" presName="node" presStyleLbl="node1" presStyleIdx="4" presStyleCnt="5">
        <dgm:presLayoutVars>
          <dgm:bulletEnabled val="1"/>
        </dgm:presLayoutVars>
      </dgm:prSet>
      <dgm:spPr/>
    </dgm:pt>
  </dgm:ptLst>
  <dgm:cxnLst>
    <dgm:cxn modelId="{630F2B23-2EFB-4F0B-B210-B73F4ED4B231}" srcId="{AE8708F6-9A42-405D-BB45-501B00EE9AC8}" destId="{2D988862-7217-42DC-A093-AA691BA86DAB}" srcOrd="0" destOrd="0" parTransId="{E667DDA7-E319-4511-B665-03343F1DFBFC}" sibTransId="{393214D0-67AD-468C-9579-F77C2FF1135D}"/>
    <dgm:cxn modelId="{CFC14634-1C6B-434F-9515-E0FBEBDC969A}" type="presOf" srcId="{4A43E862-AF1F-4015-A0A3-295114D438F5}" destId="{9DEFE003-1CC8-48F8-8FD4-ED69EB4D9F31}" srcOrd="0" destOrd="0" presId="urn:microsoft.com/office/officeart/2005/8/layout/default"/>
    <dgm:cxn modelId="{367A283D-081E-4A8D-A9A5-938C5A5D8805}" type="presOf" srcId="{AE8708F6-9A42-405D-BB45-501B00EE9AC8}" destId="{035EBDA1-B284-4A66-8BE2-C9B01C21D9CD}" srcOrd="0" destOrd="0" presId="urn:microsoft.com/office/officeart/2005/8/layout/default"/>
    <dgm:cxn modelId="{99562142-685C-46F8-A8B2-DE6BC6B041AE}" srcId="{AE8708F6-9A42-405D-BB45-501B00EE9AC8}" destId="{52E875C2-5376-470B-BDB9-37CB4CEA4C6C}" srcOrd="1" destOrd="0" parTransId="{05D02DE2-0075-4B53-874D-1361CB7DC12D}" sibTransId="{AAE2150D-A739-44D1-A540-D867704EB6B7}"/>
    <dgm:cxn modelId="{A4D92A89-8207-4162-9714-A60698EDCB4A}" type="presOf" srcId="{52E875C2-5376-470B-BDB9-37CB4CEA4C6C}" destId="{93EA3D32-87BD-422F-BFB8-43D8113CB40A}" srcOrd="0" destOrd="0" presId="urn:microsoft.com/office/officeart/2005/8/layout/default"/>
    <dgm:cxn modelId="{AC01338C-70B6-4C73-A64D-623F81DF3885}" srcId="{AE8708F6-9A42-405D-BB45-501B00EE9AC8}" destId="{96C62931-D1AD-4663-AAF2-37B4058B5B43}" srcOrd="2" destOrd="0" parTransId="{F9684C8B-B23B-4C48-B5B1-55D92EBBCAAF}" sibTransId="{AB8B81C3-C1F7-4980-9863-49D163AE0C6C}"/>
    <dgm:cxn modelId="{5F603D9F-3A7A-4161-B7B4-2CC4B66836B0}" type="presOf" srcId="{B591D9E2-24FE-4630-B757-EA1A1126FC1A}" destId="{26A4AD90-02D7-420D-B0A1-CCC250116C57}" srcOrd="0" destOrd="0" presId="urn:microsoft.com/office/officeart/2005/8/layout/default"/>
    <dgm:cxn modelId="{814B09A0-C994-406D-8A87-5F1CFA0F5A16}" srcId="{AE8708F6-9A42-405D-BB45-501B00EE9AC8}" destId="{B591D9E2-24FE-4630-B757-EA1A1126FC1A}" srcOrd="3" destOrd="0" parTransId="{C1BFB794-1C3A-4DD1-8306-9803518B7943}" sibTransId="{3A59FAFD-B309-4724-961D-44344A5F9E48}"/>
    <dgm:cxn modelId="{27985FA9-379D-44A1-973B-14DE34FFF27C}" type="presOf" srcId="{2D988862-7217-42DC-A093-AA691BA86DAB}" destId="{D5CDA291-5C09-4366-8A78-D8EE95B6E754}" srcOrd="0" destOrd="0" presId="urn:microsoft.com/office/officeart/2005/8/layout/default"/>
    <dgm:cxn modelId="{020339B9-4B9E-4038-9B7B-7B6B3C8DE413}" type="presOf" srcId="{96C62931-D1AD-4663-AAF2-37B4058B5B43}" destId="{ED02ACC3-0EF6-4154-8FF3-81219A658A1A}" srcOrd="0" destOrd="0" presId="urn:microsoft.com/office/officeart/2005/8/layout/default"/>
    <dgm:cxn modelId="{0CCFD4F6-FD37-4B13-81D6-3A7B3176054E}" srcId="{AE8708F6-9A42-405D-BB45-501B00EE9AC8}" destId="{4A43E862-AF1F-4015-A0A3-295114D438F5}" srcOrd="4" destOrd="0" parTransId="{D57758AB-A5CA-4587-9C4E-36A3FFEBB47A}" sibTransId="{5554F7DF-8587-48E8-829D-99A834FFFE7D}"/>
    <dgm:cxn modelId="{B5CDA5CE-CF97-47DB-975C-312C33805256}" type="presParOf" srcId="{035EBDA1-B284-4A66-8BE2-C9B01C21D9CD}" destId="{D5CDA291-5C09-4366-8A78-D8EE95B6E754}" srcOrd="0" destOrd="0" presId="urn:microsoft.com/office/officeart/2005/8/layout/default"/>
    <dgm:cxn modelId="{DAC69312-899C-41DB-8062-25A0CF13E775}" type="presParOf" srcId="{035EBDA1-B284-4A66-8BE2-C9B01C21D9CD}" destId="{07FFB93F-D047-4A87-B98E-FA8D835A19CD}" srcOrd="1" destOrd="0" presId="urn:microsoft.com/office/officeart/2005/8/layout/default"/>
    <dgm:cxn modelId="{A18F349A-3525-4E01-B3EF-0494DEE8310D}" type="presParOf" srcId="{035EBDA1-B284-4A66-8BE2-C9B01C21D9CD}" destId="{93EA3D32-87BD-422F-BFB8-43D8113CB40A}" srcOrd="2" destOrd="0" presId="urn:microsoft.com/office/officeart/2005/8/layout/default"/>
    <dgm:cxn modelId="{B4B35AF4-8EB2-476F-9A95-367FF0D008AE}" type="presParOf" srcId="{035EBDA1-B284-4A66-8BE2-C9B01C21D9CD}" destId="{9268664C-DB04-4A37-8D0E-BDD689E81837}" srcOrd="3" destOrd="0" presId="urn:microsoft.com/office/officeart/2005/8/layout/default"/>
    <dgm:cxn modelId="{B38207B1-7A98-479B-97A8-A3DB00613886}" type="presParOf" srcId="{035EBDA1-B284-4A66-8BE2-C9B01C21D9CD}" destId="{ED02ACC3-0EF6-4154-8FF3-81219A658A1A}" srcOrd="4" destOrd="0" presId="urn:microsoft.com/office/officeart/2005/8/layout/default"/>
    <dgm:cxn modelId="{12E30DED-7B92-40D3-9AA5-60B2D8CC1B4C}" type="presParOf" srcId="{035EBDA1-B284-4A66-8BE2-C9B01C21D9CD}" destId="{3334795C-3BD6-4E9D-B168-BC85E962DF81}" srcOrd="5" destOrd="0" presId="urn:microsoft.com/office/officeart/2005/8/layout/default"/>
    <dgm:cxn modelId="{9B75BDEC-B270-423E-962D-53BBAA6C5AB7}" type="presParOf" srcId="{035EBDA1-B284-4A66-8BE2-C9B01C21D9CD}" destId="{26A4AD90-02D7-420D-B0A1-CCC250116C57}" srcOrd="6" destOrd="0" presId="urn:microsoft.com/office/officeart/2005/8/layout/default"/>
    <dgm:cxn modelId="{4B246A2E-45CF-4444-AE6A-9B5F94214748}" type="presParOf" srcId="{035EBDA1-B284-4A66-8BE2-C9B01C21D9CD}" destId="{F8AC77E4-84F0-4CFE-8F8D-8C644E1A4B53}" srcOrd="7" destOrd="0" presId="urn:microsoft.com/office/officeart/2005/8/layout/default"/>
    <dgm:cxn modelId="{0FF77A3F-4DA3-4578-9003-C4FDF8D08FD1}" type="presParOf" srcId="{035EBDA1-B284-4A66-8BE2-C9B01C21D9CD}" destId="{9DEFE003-1CC8-48F8-8FD4-ED69EB4D9F3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65F2B8-D735-4677-8BB0-D4B8632D0D27}"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F0C7F87B-C823-465F-BBA7-A7860CBE53F0}">
      <dgm:prSet/>
      <dgm:spPr/>
      <dgm:t>
        <a:bodyPr/>
        <a:lstStyle/>
        <a:p>
          <a:r>
            <a:rPr lang="en-US"/>
            <a:t>1. Running the Forecast</a:t>
          </a:r>
        </a:p>
      </dgm:t>
    </dgm:pt>
    <dgm:pt modelId="{F9B222D3-65D3-4ED4-99D8-26EECF51A7D4}" type="parTrans" cxnId="{8E0AD9BF-2CEB-4B96-947B-D935811EB845}">
      <dgm:prSet/>
      <dgm:spPr/>
      <dgm:t>
        <a:bodyPr/>
        <a:lstStyle/>
        <a:p>
          <a:endParaRPr lang="en-US"/>
        </a:p>
      </dgm:t>
    </dgm:pt>
    <dgm:pt modelId="{919A6F6D-07FC-4E97-A41E-EECEB90318D1}" type="sibTrans" cxnId="{8E0AD9BF-2CEB-4B96-947B-D935811EB845}">
      <dgm:prSet/>
      <dgm:spPr/>
      <dgm:t>
        <a:bodyPr/>
        <a:lstStyle/>
        <a:p>
          <a:endParaRPr lang="en-US"/>
        </a:p>
      </dgm:t>
    </dgm:pt>
    <dgm:pt modelId="{3203F2C2-4275-4F1F-812D-2E0DC87FBD58}">
      <dgm:prSet/>
      <dgm:spPr/>
      <dgm:t>
        <a:bodyPr/>
        <a:lstStyle/>
        <a:p>
          <a:r>
            <a:rPr lang="en-US"/>
            <a:t>Click "View Forecast."</a:t>
          </a:r>
        </a:p>
      </dgm:t>
    </dgm:pt>
    <dgm:pt modelId="{8E552812-4300-4F20-99F2-FC43A7C6DE4D}" type="parTrans" cxnId="{FDA93EED-C0F9-4918-AA7E-CEC7F6CC3857}">
      <dgm:prSet/>
      <dgm:spPr/>
      <dgm:t>
        <a:bodyPr/>
        <a:lstStyle/>
        <a:p>
          <a:endParaRPr lang="en-US"/>
        </a:p>
      </dgm:t>
    </dgm:pt>
    <dgm:pt modelId="{58D0514A-DD1C-457D-BD80-813140DC1347}" type="sibTrans" cxnId="{FDA93EED-C0F9-4918-AA7E-CEC7F6CC3857}">
      <dgm:prSet/>
      <dgm:spPr/>
      <dgm:t>
        <a:bodyPr/>
        <a:lstStyle/>
        <a:p>
          <a:endParaRPr lang="en-US"/>
        </a:p>
      </dgm:t>
    </dgm:pt>
    <dgm:pt modelId="{C7FB847C-904F-4FAF-AF46-19E21672E8C5}">
      <dgm:prSet/>
      <dgm:spPr/>
      <dgm:t>
        <a:bodyPr/>
        <a:lstStyle/>
        <a:p>
          <a:r>
            <a:rPr lang="en-US"/>
            <a:t>Enter required data and "Submit."</a:t>
          </a:r>
        </a:p>
      </dgm:t>
    </dgm:pt>
    <dgm:pt modelId="{A1057D38-E7B1-4533-947B-C07C63308E08}" type="parTrans" cxnId="{E42BD918-4245-46E2-9E85-AB1016E0CE2D}">
      <dgm:prSet/>
      <dgm:spPr/>
      <dgm:t>
        <a:bodyPr/>
        <a:lstStyle/>
        <a:p>
          <a:endParaRPr lang="en-US"/>
        </a:p>
      </dgm:t>
    </dgm:pt>
    <dgm:pt modelId="{9E2CC95E-0C99-49E9-A9FC-F8D5AD3D11B0}" type="sibTrans" cxnId="{E42BD918-4245-46E2-9E85-AB1016E0CE2D}">
      <dgm:prSet/>
      <dgm:spPr/>
      <dgm:t>
        <a:bodyPr/>
        <a:lstStyle/>
        <a:p>
          <a:endParaRPr lang="en-US"/>
        </a:p>
      </dgm:t>
    </dgm:pt>
    <dgm:pt modelId="{BDEAD6A1-B681-4A68-9FC0-92D5C3ED38E7}">
      <dgm:prSet/>
      <dgm:spPr/>
      <dgm:t>
        <a:bodyPr/>
        <a:lstStyle/>
        <a:p>
          <a:r>
            <a:rPr lang="en-US" dirty="0"/>
            <a:t>Select template: </a:t>
          </a:r>
          <a:r>
            <a:rPr lang="en-US" dirty="0" err="1"/>
            <a:t>Ivas_forecast_Template</a:t>
          </a:r>
          <a:r>
            <a:rPr lang="en-US" dirty="0"/>
            <a:t>.</a:t>
          </a:r>
        </a:p>
      </dgm:t>
    </dgm:pt>
    <dgm:pt modelId="{710417DD-0F8C-43AA-B016-6B263BA9F575}" type="parTrans" cxnId="{EC40C438-F565-4C9B-A4FB-FB89D6C21FD5}">
      <dgm:prSet/>
      <dgm:spPr/>
      <dgm:t>
        <a:bodyPr/>
        <a:lstStyle/>
        <a:p>
          <a:endParaRPr lang="en-US"/>
        </a:p>
      </dgm:t>
    </dgm:pt>
    <dgm:pt modelId="{2F34453F-407F-4D12-84F8-FC76CBF9C013}" type="sibTrans" cxnId="{EC40C438-F565-4C9B-A4FB-FB89D6C21FD5}">
      <dgm:prSet/>
      <dgm:spPr/>
      <dgm:t>
        <a:bodyPr/>
        <a:lstStyle/>
        <a:p>
          <a:endParaRPr lang="en-US"/>
        </a:p>
      </dgm:t>
    </dgm:pt>
    <dgm:pt modelId="{6D6B27F9-B086-4F0A-BDB2-26A8C145AB4B}">
      <dgm:prSet/>
      <dgm:spPr/>
      <dgm:t>
        <a:bodyPr/>
        <a:lstStyle/>
        <a:p>
          <a:r>
            <a:rPr lang="en-US"/>
            <a:t>Click "Run Forecast.“</a:t>
          </a:r>
        </a:p>
      </dgm:t>
    </dgm:pt>
    <dgm:pt modelId="{8148946C-2676-4EAB-8221-EC8BD79620A5}" type="parTrans" cxnId="{B79B1C07-F993-4646-88C9-F95464F8F94F}">
      <dgm:prSet/>
      <dgm:spPr/>
      <dgm:t>
        <a:bodyPr/>
        <a:lstStyle/>
        <a:p>
          <a:endParaRPr lang="en-US"/>
        </a:p>
      </dgm:t>
    </dgm:pt>
    <dgm:pt modelId="{B12EB595-1706-48C1-AF5A-53C46B032CC6}" type="sibTrans" cxnId="{B79B1C07-F993-4646-88C9-F95464F8F94F}">
      <dgm:prSet/>
      <dgm:spPr/>
      <dgm:t>
        <a:bodyPr/>
        <a:lstStyle/>
        <a:p>
          <a:endParaRPr lang="en-US"/>
        </a:p>
      </dgm:t>
    </dgm:pt>
    <dgm:pt modelId="{B96A766F-AC32-454E-9641-5EB21B26BE6F}" type="pres">
      <dgm:prSet presAssocID="{1565F2B8-D735-4677-8BB0-D4B8632D0D27}" presName="linear" presStyleCnt="0">
        <dgm:presLayoutVars>
          <dgm:animLvl val="lvl"/>
          <dgm:resizeHandles val="exact"/>
        </dgm:presLayoutVars>
      </dgm:prSet>
      <dgm:spPr/>
    </dgm:pt>
    <dgm:pt modelId="{1A4AE1EC-E3B4-4CC9-AD99-A36A9EEFE389}" type="pres">
      <dgm:prSet presAssocID="{F0C7F87B-C823-465F-BBA7-A7860CBE53F0}" presName="parentText" presStyleLbl="node1" presStyleIdx="0" presStyleCnt="5">
        <dgm:presLayoutVars>
          <dgm:chMax val="0"/>
          <dgm:bulletEnabled val="1"/>
        </dgm:presLayoutVars>
      </dgm:prSet>
      <dgm:spPr/>
    </dgm:pt>
    <dgm:pt modelId="{1DC40F05-6523-4206-95F4-0AD89BCCF776}" type="pres">
      <dgm:prSet presAssocID="{919A6F6D-07FC-4E97-A41E-EECEB90318D1}" presName="spacer" presStyleCnt="0"/>
      <dgm:spPr/>
    </dgm:pt>
    <dgm:pt modelId="{C3197740-55B1-41EC-9B09-B49967FC59AB}" type="pres">
      <dgm:prSet presAssocID="{3203F2C2-4275-4F1F-812D-2E0DC87FBD58}" presName="parentText" presStyleLbl="node1" presStyleIdx="1" presStyleCnt="5">
        <dgm:presLayoutVars>
          <dgm:chMax val="0"/>
          <dgm:bulletEnabled val="1"/>
        </dgm:presLayoutVars>
      </dgm:prSet>
      <dgm:spPr/>
    </dgm:pt>
    <dgm:pt modelId="{1F9C43C7-B019-4859-B84A-7D8FE6E39BF4}" type="pres">
      <dgm:prSet presAssocID="{58D0514A-DD1C-457D-BD80-813140DC1347}" presName="spacer" presStyleCnt="0"/>
      <dgm:spPr/>
    </dgm:pt>
    <dgm:pt modelId="{ED8948C4-FEE6-4D64-93FA-E6F76139DC83}" type="pres">
      <dgm:prSet presAssocID="{C7FB847C-904F-4FAF-AF46-19E21672E8C5}" presName="parentText" presStyleLbl="node1" presStyleIdx="2" presStyleCnt="5">
        <dgm:presLayoutVars>
          <dgm:chMax val="0"/>
          <dgm:bulletEnabled val="1"/>
        </dgm:presLayoutVars>
      </dgm:prSet>
      <dgm:spPr/>
    </dgm:pt>
    <dgm:pt modelId="{23A3681A-094E-497B-93BC-0CEC9621192F}" type="pres">
      <dgm:prSet presAssocID="{9E2CC95E-0C99-49E9-A9FC-F8D5AD3D11B0}" presName="spacer" presStyleCnt="0"/>
      <dgm:spPr/>
    </dgm:pt>
    <dgm:pt modelId="{1921AE6F-370F-4D83-BF56-012A75BF69E4}" type="pres">
      <dgm:prSet presAssocID="{BDEAD6A1-B681-4A68-9FC0-92D5C3ED38E7}" presName="parentText" presStyleLbl="node1" presStyleIdx="3" presStyleCnt="5">
        <dgm:presLayoutVars>
          <dgm:chMax val="0"/>
          <dgm:bulletEnabled val="1"/>
        </dgm:presLayoutVars>
      </dgm:prSet>
      <dgm:spPr/>
    </dgm:pt>
    <dgm:pt modelId="{5EAE4112-B326-4EB6-B889-CED1280661A6}" type="pres">
      <dgm:prSet presAssocID="{2F34453F-407F-4D12-84F8-FC76CBF9C013}" presName="spacer" presStyleCnt="0"/>
      <dgm:spPr/>
    </dgm:pt>
    <dgm:pt modelId="{36684B8B-AF88-425A-BF41-8EF7A0D326CA}" type="pres">
      <dgm:prSet presAssocID="{6D6B27F9-B086-4F0A-BDB2-26A8C145AB4B}" presName="parentText" presStyleLbl="node1" presStyleIdx="4" presStyleCnt="5">
        <dgm:presLayoutVars>
          <dgm:chMax val="0"/>
          <dgm:bulletEnabled val="1"/>
        </dgm:presLayoutVars>
      </dgm:prSet>
      <dgm:spPr/>
    </dgm:pt>
  </dgm:ptLst>
  <dgm:cxnLst>
    <dgm:cxn modelId="{B79B1C07-F993-4646-88C9-F95464F8F94F}" srcId="{1565F2B8-D735-4677-8BB0-D4B8632D0D27}" destId="{6D6B27F9-B086-4F0A-BDB2-26A8C145AB4B}" srcOrd="4" destOrd="0" parTransId="{8148946C-2676-4EAB-8221-EC8BD79620A5}" sibTransId="{B12EB595-1706-48C1-AF5A-53C46B032CC6}"/>
    <dgm:cxn modelId="{E42BD918-4245-46E2-9E85-AB1016E0CE2D}" srcId="{1565F2B8-D735-4677-8BB0-D4B8632D0D27}" destId="{C7FB847C-904F-4FAF-AF46-19E21672E8C5}" srcOrd="2" destOrd="0" parTransId="{A1057D38-E7B1-4533-947B-C07C63308E08}" sibTransId="{9E2CC95E-0C99-49E9-A9FC-F8D5AD3D11B0}"/>
    <dgm:cxn modelId="{0CC73532-CEA3-459F-9CA1-2A015FC23F08}" type="presOf" srcId="{6D6B27F9-B086-4F0A-BDB2-26A8C145AB4B}" destId="{36684B8B-AF88-425A-BF41-8EF7A0D326CA}" srcOrd="0" destOrd="0" presId="urn:microsoft.com/office/officeart/2005/8/layout/vList2"/>
    <dgm:cxn modelId="{EC40C438-F565-4C9B-A4FB-FB89D6C21FD5}" srcId="{1565F2B8-D735-4677-8BB0-D4B8632D0D27}" destId="{BDEAD6A1-B681-4A68-9FC0-92D5C3ED38E7}" srcOrd="3" destOrd="0" parTransId="{710417DD-0F8C-43AA-B016-6B263BA9F575}" sibTransId="{2F34453F-407F-4D12-84F8-FC76CBF9C013}"/>
    <dgm:cxn modelId="{1A83D368-758F-4465-AB91-C3D4ABD4126D}" type="presOf" srcId="{BDEAD6A1-B681-4A68-9FC0-92D5C3ED38E7}" destId="{1921AE6F-370F-4D83-BF56-012A75BF69E4}" srcOrd="0" destOrd="0" presId="urn:microsoft.com/office/officeart/2005/8/layout/vList2"/>
    <dgm:cxn modelId="{91BFA2AA-947E-4222-9A11-9A3E9BBE9193}" type="presOf" srcId="{C7FB847C-904F-4FAF-AF46-19E21672E8C5}" destId="{ED8948C4-FEE6-4D64-93FA-E6F76139DC83}" srcOrd="0" destOrd="0" presId="urn:microsoft.com/office/officeart/2005/8/layout/vList2"/>
    <dgm:cxn modelId="{9F6442AE-A9D2-4CE2-A7D4-71F71234A6CD}" type="presOf" srcId="{3203F2C2-4275-4F1F-812D-2E0DC87FBD58}" destId="{C3197740-55B1-41EC-9B09-B49967FC59AB}" srcOrd="0" destOrd="0" presId="urn:microsoft.com/office/officeart/2005/8/layout/vList2"/>
    <dgm:cxn modelId="{8E0AD9BF-2CEB-4B96-947B-D935811EB845}" srcId="{1565F2B8-D735-4677-8BB0-D4B8632D0D27}" destId="{F0C7F87B-C823-465F-BBA7-A7860CBE53F0}" srcOrd="0" destOrd="0" parTransId="{F9B222D3-65D3-4ED4-99D8-26EECF51A7D4}" sibTransId="{919A6F6D-07FC-4E97-A41E-EECEB90318D1}"/>
    <dgm:cxn modelId="{E20D54C9-3F4B-4D5D-8E7E-D380288077DA}" type="presOf" srcId="{1565F2B8-D735-4677-8BB0-D4B8632D0D27}" destId="{B96A766F-AC32-454E-9641-5EB21B26BE6F}" srcOrd="0" destOrd="0" presId="urn:microsoft.com/office/officeart/2005/8/layout/vList2"/>
    <dgm:cxn modelId="{81282ACB-8C80-4D3E-A41B-8B5B3B9B380A}" type="presOf" srcId="{F0C7F87B-C823-465F-BBA7-A7860CBE53F0}" destId="{1A4AE1EC-E3B4-4CC9-AD99-A36A9EEFE389}" srcOrd="0" destOrd="0" presId="urn:microsoft.com/office/officeart/2005/8/layout/vList2"/>
    <dgm:cxn modelId="{FDA93EED-C0F9-4918-AA7E-CEC7F6CC3857}" srcId="{1565F2B8-D735-4677-8BB0-D4B8632D0D27}" destId="{3203F2C2-4275-4F1F-812D-2E0DC87FBD58}" srcOrd="1" destOrd="0" parTransId="{8E552812-4300-4F20-99F2-FC43A7C6DE4D}" sibTransId="{58D0514A-DD1C-457D-BD80-813140DC1347}"/>
    <dgm:cxn modelId="{0EADE134-EC55-4D75-882A-A42788724D2C}" type="presParOf" srcId="{B96A766F-AC32-454E-9641-5EB21B26BE6F}" destId="{1A4AE1EC-E3B4-4CC9-AD99-A36A9EEFE389}" srcOrd="0" destOrd="0" presId="urn:microsoft.com/office/officeart/2005/8/layout/vList2"/>
    <dgm:cxn modelId="{CFE2687E-D550-4C22-967D-59D89F78BFED}" type="presParOf" srcId="{B96A766F-AC32-454E-9641-5EB21B26BE6F}" destId="{1DC40F05-6523-4206-95F4-0AD89BCCF776}" srcOrd="1" destOrd="0" presId="urn:microsoft.com/office/officeart/2005/8/layout/vList2"/>
    <dgm:cxn modelId="{A2D47524-10AD-4AAA-A49E-92429CA07374}" type="presParOf" srcId="{B96A766F-AC32-454E-9641-5EB21B26BE6F}" destId="{C3197740-55B1-41EC-9B09-B49967FC59AB}" srcOrd="2" destOrd="0" presId="urn:microsoft.com/office/officeart/2005/8/layout/vList2"/>
    <dgm:cxn modelId="{4BBFD94A-FC0E-4A3C-BA07-327CFA8702BF}" type="presParOf" srcId="{B96A766F-AC32-454E-9641-5EB21B26BE6F}" destId="{1F9C43C7-B019-4859-B84A-7D8FE6E39BF4}" srcOrd="3" destOrd="0" presId="urn:microsoft.com/office/officeart/2005/8/layout/vList2"/>
    <dgm:cxn modelId="{1444104F-500F-4E75-9379-AC31BD91A728}" type="presParOf" srcId="{B96A766F-AC32-454E-9641-5EB21B26BE6F}" destId="{ED8948C4-FEE6-4D64-93FA-E6F76139DC83}" srcOrd="4" destOrd="0" presId="urn:microsoft.com/office/officeart/2005/8/layout/vList2"/>
    <dgm:cxn modelId="{FA0DB031-2F85-404B-B0D2-157807A6D84D}" type="presParOf" srcId="{B96A766F-AC32-454E-9641-5EB21B26BE6F}" destId="{23A3681A-094E-497B-93BC-0CEC9621192F}" srcOrd="5" destOrd="0" presId="urn:microsoft.com/office/officeart/2005/8/layout/vList2"/>
    <dgm:cxn modelId="{5A842220-6289-4BC8-9735-09B08E3DF2AB}" type="presParOf" srcId="{B96A766F-AC32-454E-9641-5EB21B26BE6F}" destId="{1921AE6F-370F-4D83-BF56-012A75BF69E4}" srcOrd="6" destOrd="0" presId="urn:microsoft.com/office/officeart/2005/8/layout/vList2"/>
    <dgm:cxn modelId="{F8DE6CDD-AF5E-4B9C-8898-8D6E3D4FFFC3}" type="presParOf" srcId="{B96A766F-AC32-454E-9641-5EB21B26BE6F}" destId="{5EAE4112-B326-4EB6-B889-CED1280661A6}" srcOrd="7" destOrd="0" presId="urn:microsoft.com/office/officeart/2005/8/layout/vList2"/>
    <dgm:cxn modelId="{EB40F43F-8AED-47D3-A9E3-33BF0FD59035}" type="presParOf" srcId="{B96A766F-AC32-454E-9641-5EB21B26BE6F}" destId="{36684B8B-AF88-425A-BF41-8EF7A0D326C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1C2B2-6F40-41E2-A73B-9FC2FC3FC960}">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4DD7F8-BA51-4241-9161-C7E12903DEDB}">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Create and configure bank account.</a:t>
          </a:r>
        </a:p>
      </dsp:txBody>
      <dsp:txXfrm>
        <a:off x="100682" y="2427484"/>
        <a:ext cx="2370489" cy="720000"/>
      </dsp:txXfrm>
    </dsp:sp>
    <dsp:sp modelId="{4E5678D3-7618-40FA-8F49-15455365D37C}">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C8E5E0-27D0-442C-B49A-0AF0646B1073}">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Cash clearing.</a:t>
          </a:r>
        </a:p>
      </dsp:txBody>
      <dsp:txXfrm>
        <a:off x="2886007" y="2427484"/>
        <a:ext cx="2370489" cy="720000"/>
      </dsp:txXfrm>
    </dsp:sp>
    <dsp:sp modelId="{ED3429B9-784F-4AC7-8BC0-8761B647BF5F}">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8597C0-482E-45F1-9B85-1DEF57C7E167}">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Bank reconciliation.</a:t>
          </a:r>
        </a:p>
      </dsp:txBody>
      <dsp:txXfrm>
        <a:off x="5671332" y="2427484"/>
        <a:ext cx="2370489" cy="720000"/>
      </dsp:txXfrm>
    </dsp:sp>
    <dsp:sp modelId="{0669776F-7271-435F-932B-B6C4AC32E97F}">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E8B864-1BAB-40A8-943C-5637B053E495}">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Cash forecasting.</a:t>
          </a:r>
        </a:p>
      </dsp:txBody>
      <dsp:txXfrm>
        <a:off x="8456657" y="2427484"/>
        <a:ext cx="23704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7C9B6-113C-4CC1-B166-D539F3B0A60E}">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7FE5E1-3633-44A3-9B2F-84BADB76BFE6}">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482478-7BAB-4279-863C-7447EE50BD9A}">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To make Clearing for receipt its status should be remitted. </a:t>
          </a:r>
        </a:p>
      </dsp:txBody>
      <dsp:txXfrm>
        <a:off x="1507738" y="707092"/>
        <a:ext cx="9007861" cy="1305401"/>
      </dsp:txXfrm>
    </dsp:sp>
    <dsp:sp modelId="{12B0BE99-7539-4C0C-A092-00C2B4FFD77B}">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B4D9FA-6D7C-4CC5-A245-3DEECF8F5819}">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1942E-3B09-41FC-BB7D-2E2AF074B588}">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To make Clearing for payment of invoice status should be negotiable.</a:t>
          </a:r>
        </a:p>
      </dsp:txBody>
      <dsp:txXfrm>
        <a:off x="1507738" y="2338844"/>
        <a:ext cx="9007861" cy="1305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DA291-5C09-4366-8A78-D8EE95B6E754}">
      <dsp:nvSpPr>
        <dsp:cNvPr id="0" name=""/>
        <dsp:cNvSpPr/>
      </dsp:nvSpPr>
      <dsp:spPr>
        <a:xfrm>
          <a:off x="687920" y="243"/>
          <a:ext cx="2627475" cy="15764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What is Cash Forecasting?</a:t>
          </a:r>
          <a:endParaRPr lang="ar-EG" sz="2000" b="0" i="0" kern="1200" baseline="0"/>
        </a:p>
      </dsp:txBody>
      <dsp:txXfrm>
        <a:off x="687920" y="243"/>
        <a:ext cx="2627475" cy="1576485"/>
      </dsp:txXfrm>
    </dsp:sp>
    <dsp:sp modelId="{93EA3D32-87BD-422F-BFB8-43D8113CB40A}">
      <dsp:nvSpPr>
        <dsp:cNvPr id="0" name=""/>
        <dsp:cNvSpPr/>
      </dsp:nvSpPr>
      <dsp:spPr>
        <a:xfrm>
          <a:off x="3578143" y="243"/>
          <a:ext cx="2627475" cy="15764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 planning tool that helps predict cash inflows and outflows.</a:t>
          </a:r>
        </a:p>
      </dsp:txBody>
      <dsp:txXfrm>
        <a:off x="3578143" y="243"/>
        <a:ext cx="2627475" cy="1576485"/>
      </dsp:txXfrm>
    </dsp:sp>
    <dsp:sp modelId="{ED02ACC3-0EF6-4154-8FF3-81219A658A1A}">
      <dsp:nvSpPr>
        <dsp:cNvPr id="0" name=""/>
        <dsp:cNvSpPr/>
      </dsp:nvSpPr>
      <dsp:spPr>
        <a:xfrm>
          <a:off x="6468366" y="243"/>
          <a:ext cx="2627475" cy="157648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Assists in assessing liquidity and determining future cash needs.</a:t>
          </a:r>
        </a:p>
      </dsp:txBody>
      <dsp:txXfrm>
        <a:off x="6468366" y="243"/>
        <a:ext cx="2627475" cy="1576485"/>
      </dsp:txXfrm>
    </dsp:sp>
    <dsp:sp modelId="{26A4AD90-02D7-420D-B0A1-CCC250116C57}">
      <dsp:nvSpPr>
        <dsp:cNvPr id="0" name=""/>
        <dsp:cNvSpPr/>
      </dsp:nvSpPr>
      <dsp:spPr>
        <a:xfrm>
          <a:off x="2133032" y="1839476"/>
          <a:ext cx="2627475" cy="15764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Relies on multiple sources such as invoices, payments, purchase, and sales orders.</a:t>
          </a:r>
        </a:p>
      </dsp:txBody>
      <dsp:txXfrm>
        <a:off x="2133032" y="1839476"/>
        <a:ext cx="2627475" cy="1576485"/>
      </dsp:txXfrm>
    </dsp:sp>
    <dsp:sp modelId="{9DEFE003-1CC8-48F8-8FD4-ED69EB4D9F31}">
      <dsp:nvSpPr>
        <dsp:cNvPr id="0" name=""/>
        <dsp:cNvSpPr/>
      </dsp:nvSpPr>
      <dsp:spPr>
        <a:xfrm>
          <a:off x="5023255" y="1839476"/>
          <a:ext cx="2627475" cy="157648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baseline="0"/>
            <a:t>It assists in evaluating a company's liquidity position and making informed financial decisions. </a:t>
          </a:r>
          <a:endParaRPr lang="en-US" sz="2000" kern="1200"/>
        </a:p>
      </dsp:txBody>
      <dsp:txXfrm>
        <a:off x="5023255" y="1839476"/>
        <a:ext cx="2627475" cy="15764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AE1EC-E3B4-4CC9-AD99-A36A9EEFE389}">
      <dsp:nvSpPr>
        <dsp:cNvPr id="0" name=""/>
        <dsp:cNvSpPr/>
      </dsp:nvSpPr>
      <dsp:spPr>
        <a:xfrm>
          <a:off x="0" y="19474"/>
          <a:ext cx="3392128" cy="715052"/>
        </a:xfrm>
        <a:prstGeom prst="roundRect">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 Running the Forecast</a:t>
          </a:r>
        </a:p>
      </dsp:txBody>
      <dsp:txXfrm>
        <a:off x="34906" y="54380"/>
        <a:ext cx="3322316" cy="645240"/>
      </dsp:txXfrm>
    </dsp:sp>
    <dsp:sp modelId="{C3197740-55B1-41EC-9B09-B49967FC59AB}">
      <dsp:nvSpPr>
        <dsp:cNvPr id="0" name=""/>
        <dsp:cNvSpPr/>
      </dsp:nvSpPr>
      <dsp:spPr>
        <a:xfrm>
          <a:off x="0" y="786367"/>
          <a:ext cx="3392128" cy="715052"/>
        </a:xfrm>
        <a:prstGeom prst="roundRect">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Click "View Forecast."</a:t>
          </a:r>
        </a:p>
      </dsp:txBody>
      <dsp:txXfrm>
        <a:off x="34906" y="821273"/>
        <a:ext cx="3322316" cy="645240"/>
      </dsp:txXfrm>
    </dsp:sp>
    <dsp:sp modelId="{ED8948C4-FEE6-4D64-93FA-E6F76139DC83}">
      <dsp:nvSpPr>
        <dsp:cNvPr id="0" name=""/>
        <dsp:cNvSpPr/>
      </dsp:nvSpPr>
      <dsp:spPr>
        <a:xfrm>
          <a:off x="0" y="1553260"/>
          <a:ext cx="3392128" cy="715052"/>
        </a:xfrm>
        <a:prstGeom prst="roundRect">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Enter required data and "Submit."</a:t>
          </a:r>
        </a:p>
      </dsp:txBody>
      <dsp:txXfrm>
        <a:off x="34906" y="1588166"/>
        <a:ext cx="3322316" cy="645240"/>
      </dsp:txXfrm>
    </dsp:sp>
    <dsp:sp modelId="{1921AE6F-370F-4D83-BF56-012A75BF69E4}">
      <dsp:nvSpPr>
        <dsp:cNvPr id="0" name=""/>
        <dsp:cNvSpPr/>
      </dsp:nvSpPr>
      <dsp:spPr>
        <a:xfrm>
          <a:off x="0" y="2320153"/>
          <a:ext cx="3392128" cy="715052"/>
        </a:xfrm>
        <a:prstGeom prst="roundRect">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Select template: </a:t>
          </a:r>
          <a:r>
            <a:rPr lang="en-US" sz="1800" kern="1200" dirty="0" err="1"/>
            <a:t>Ivas_forecast_Template</a:t>
          </a:r>
          <a:r>
            <a:rPr lang="en-US" sz="1800" kern="1200" dirty="0"/>
            <a:t>.</a:t>
          </a:r>
        </a:p>
      </dsp:txBody>
      <dsp:txXfrm>
        <a:off x="34906" y="2355059"/>
        <a:ext cx="3322316" cy="645240"/>
      </dsp:txXfrm>
    </dsp:sp>
    <dsp:sp modelId="{36684B8B-AF88-425A-BF41-8EF7A0D326CA}">
      <dsp:nvSpPr>
        <dsp:cNvPr id="0" name=""/>
        <dsp:cNvSpPr/>
      </dsp:nvSpPr>
      <dsp:spPr>
        <a:xfrm>
          <a:off x="0" y="3087046"/>
          <a:ext cx="3392128" cy="715052"/>
        </a:xfrm>
        <a:prstGeom prst="roundRect">
          <a:avLst/>
        </a:prstGeom>
        <a:gradFill rotWithShape="0">
          <a:gsLst>
            <a:gs pos="0">
              <a:schemeClr val="accent6">
                <a:hueOff val="0"/>
                <a:satOff val="0"/>
                <a:lumOff val="0"/>
                <a:alphaOff val="0"/>
                <a:tint val="85000"/>
                <a:shade val="98000"/>
                <a:satMod val="110000"/>
                <a:lumMod val="103000"/>
              </a:schemeClr>
            </a:gs>
            <a:gs pos="50000">
              <a:schemeClr val="accent6">
                <a:hueOff val="0"/>
                <a:satOff val="0"/>
                <a:lumOff val="0"/>
                <a:alphaOff val="0"/>
                <a:shade val="85000"/>
                <a:satMod val="105000"/>
                <a:lumMod val="100000"/>
              </a:schemeClr>
            </a:gs>
            <a:gs pos="100000">
              <a:schemeClr val="accent6">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Click "Run Forecast.“</a:t>
          </a:r>
        </a:p>
      </dsp:txBody>
      <dsp:txXfrm>
        <a:off x="34906" y="3121952"/>
        <a:ext cx="3322316" cy="64524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45C5C54-E70F-412B-B187-E2E134A251CE}" type="datetimeFigureOut">
              <a:rPr lang="ar-EG" smtClean="0"/>
              <a:t>28/10/1446</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78DCCE-6837-4FB1-9F35-2DAED2EE9746}" type="slidenum">
              <a:rPr lang="ar-EG" smtClean="0"/>
              <a:t>‹#›</a:t>
            </a:fld>
            <a:endParaRPr lang="ar-EG"/>
          </a:p>
        </p:txBody>
      </p:sp>
    </p:spTree>
    <p:extLst>
      <p:ext uri="{BB962C8B-B14F-4D97-AF65-F5344CB8AC3E}">
        <p14:creationId xmlns:p14="http://schemas.microsoft.com/office/powerpoint/2010/main" val="383747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4B78DCCE-6837-4FB1-9F35-2DAED2EE9746}" type="slidenum">
              <a:rPr lang="ar-EG" smtClean="0"/>
              <a:t>1</a:t>
            </a:fld>
            <a:endParaRPr lang="ar-EG"/>
          </a:p>
        </p:txBody>
      </p:sp>
    </p:spTree>
    <p:extLst>
      <p:ext uri="{BB962C8B-B14F-4D97-AF65-F5344CB8AC3E}">
        <p14:creationId xmlns:p14="http://schemas.microsoft.com/office/powerpoint/2010/main" val="1189954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4B78DCCE-6837-4FB1-9F35-2DAED2EE9746}" type="slidenum">
              <a:rPr lang="ar-EG" smtClean="0"/>
              <a:t>6</a:t>
            </a:fld>
            <a:endParaRPr lang="ar-EG"/>
          </a:p>
        </p:txBody>
      </p:sp>
    </p:spTree>
    <p:extLst>
      <p:ext uri="{BB962C8B-B14F-4D97-AF65-F5344CB8AC3E}">
        <p14:creationId xmlns:p14="http://schemas.microsoft.com/office/powerpoint/2010/main" val="335725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4B78DCCE-6837-4FB1-9F35-2DAED2EE9746}" type="slidenum">
              <a:rPr lang="ar-EG" smtClean="0"/>
              <a:t>7</a:t>
            </a:fld>
            <a:endParaRPr lang="ar-EG"/>
          </a:p>
        </p:txBody>
      </p:sp>
    </p:spTree>
    <p:extLst>
      <p:ext uri="{BB962C8B-B14F-4D97-AF65-F5344CB8AC3E}">
        <p14:creationId xmlns:p14="http://schemas.microsoft.com/office/powerpoint/2010/main" val="3390299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4B78DCCE-6837-4FB1-9F35-2DAED2EE9746}" type="slidenum">
              <a:rPr lang="ar-EG" smtClean="0"/>
              <a:t>11</a:t>
            </a:fld>
            <a:endParaRPr lang="ar-EG"/>
          </a:p>
        </p:txBody>
      </p:sp>
    </p:spTree>
    <p:extLst>
      <p:ext uri="{BB962C8B-B14F-4D97-AF65-F5344CB8AC3E}">
        <p14:creationId xmlns:p14="http://schemas.microsoft.com/office/powerpoint/2010/main" val="20481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4B78DCCE-6837-4FB1-9F35-2DAED2EE9746}" type="slidenum">
              <a:rPr lang="ar-EG" smtClean="0"/>
              <a:t>58</a:t>
            </a:fld>
            <a:endParaRPr lang="ar-EG"/>
          </a:p>
        </p:txBody>
      </p:sp>
    </p:spTree>
    <p:extLst>
      <p:ext uri="{BB962C8B-B14F-4D97-AF65-F5344CB8AC3E}">
        <p14:creationId xmlns:p14="http://schemas.microsoft.com/office/powerpoint/2010/main" val="12410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FFE4-E168-AA70-A1B0-293394308E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36C95588-A1C9-50F0-3626-F64289848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223DCCA5-510A-BF44-E2F7-DB788242CEE5}"/>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5" name="Footer Placeholder 4">
            <a:extLst>
              <a:ext uri="{FF2B5EF4-FFF2-40B4-BE49-F238E27FC236}">
                <a16:creationId xmlns:a16="http://schemas.microsoft.com/office/drawing/2014/main" id="{38673E34-39BD-C4A8-3F8E-BD3B277A18EC}"/>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53BAF9DD-0CAB-BB5B-8448-AF9748BC1333}"/>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3660547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C0D6-5C67-5E66-162D-5E2CED22778F}"/>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C27555CA-5081-FD09-6AA4-1B5909A0A0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47F0AF54-5D1C-ADFC-E31C-5CBE70876604}"/>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5" name="Footer Placeholder 4">
            <a:extLst>
              <a:ext uri="{FF2B5EF4-FFF2-40B4-BE49-F238E27FC236}">
                <a16:creationId xmlns:a16="http://schemas.microsoft.com/office/drawing/2014/main" id="{5D642EDC-EFB3-B147-79C0-0E3FF8C6A105}"/>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906D7785-5F09-60D4-3E12-31BC38ADD9E8}"/>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365881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9998BF-827D-6D46-5260-B71A820228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41233B31-FB0D-F3B2-D504-771F1649DF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E654A7D5-A62B-CCD1-9B4E-2AD70F7B23F4}"/>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5" name="Footer Placeholder 4">
            <a:extLst>
              <a:ext uri="{FF2B5EF4-FFF2-40B4-BE49-F238E27FC236}">
                <a16:creationId xmlns:a16="http://schemas.microsoft.com/office/drawing/2014/main" id="{FF164FDB-F1C9-A69A-3B8C-E60E17CBB86D}"/>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9032102F-380D-A8BE-62B5-797C371EA639}"/>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277900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E351CED-465B-40B5-ADCE-957C918F227B}" type="datetimeFigureOut">
              <a:rPr kumimoji="0" lang="en-US" sz="1050" b="0" i="0" u="none" strike="noStrike" kern="1200" cap="none" spc="0" normalizeH="0" baseline="0" noProof="0" smtClean="0">
                <a:ln>
                  <a:noFill/>
                </a:ln>
                <a:solidFill>
                  <a:srgbClr val="FFFFFF"/>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4/26/2025</a:t>
            </a:fld>
            <a:endParaRPr kumimoji="0" lang="en-US" sz="105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A33CB2A-1702-4C1D-9CC4-8D472D39F19E}" type="slidenum">
              <a:rPr kumimoji="0" lang="en-US" sz="1200" b="0" i="0" u="none" strike="noStrike" kern="1200" cap="none" spc="0" normalizeH="0" baseline="0" noProof="0" smtClean="0">
                <a:ln>
                  <a:noFill/>
                </a:ln>
                <a:solidFill>
                  <a:srgbClr val="FFFFFF"/>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53416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E351CED-465B-40B5-ADCE-957C918F227B}" type="datetimeFigureOut">
              <a:rPr kumimoji="0" lang="en-US" sz="1050" b="0" i="0" u="none" strike="noStrike" kern="1200" cap="none" spc="0" normalizeH="0" baseline="0" noProof="0" smtClean="0">
                <a:ln>
                  <a:noFill/>
                </a:ln>
                <a:solidFill>
                  <a:srgbClr val="FFFFFF"/>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4/26/2025</a:t>
            </a:fld>
            <a:endParaRPr kumimoji="0" lang="en-US" sz="105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A33CB2A-1702-4C1D-9CC4-8D472D39F19E}" type="slidenum">
              <a:rPr kumimoji="0" lang="en-US" sz="1200" b="0" i="0" u="none" strike="noStrike" kern="1200" cap="none" spc="0" normalizeH="0" baseline="0" noProof="0" smtClean="0">
                <a:ln>
                  <a:noFill/>
                </a:ln>
                <a:solidFill>
                  <a:srgbClr val="FFFFFF"/>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81360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1E351CED-465B-40B5-ADCE-957C918F227B}" type="datetimeFigureOut">
              <a:rPr kumimoji="0" lang="en-US" sz="1050" b="0" i="0" u="none" strike="noStrike" kern="1200" cap="none" spc="0" normalizeH="0" baseline="0" noProof="0" smtClean="0">
                <a:ln>
                  <a:noFill/>
                </a:ln>
                <a:solidFill>
                  <a:srgbClr val="099BDD"/>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4/26/2025</a:t>
            </a:fld>
            <a:endParaRPr kumimoji="0" lang="en-US" sz="1050" b="0" i="0" u="none" strike="noStrike" kern="1200" cap="none" spc="0" normalizeH="0" baseline="0" noProof="0">
              <a:ln>
                <a:noFill/>
              </a:ln>
              <a:solidFill>
                <a:srgbClr val="099BDD"/>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99BDD"/>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A33CB2A-1702-4C1D-9CC4-8D472D39F19E}" type="slidenum">
              <a:rPr kumimoji="0" lang="en-US" sz="1200" b="0" i="0" u="none" strike="noStrike" kern="1200" cap="none" spc="0" normalizeH="0" baseline="0" noProof="0" smtClean="0">
                <a:ln>
                  <a:noFill/>
                </a:ln>
                <a:solidFill>
                  <a:srgbClr val="099BDD"/>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99BDD"/>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51015412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E351CED-465B-40B5-ADCE-957C918F227B}" type="datetimeFigureOut">
              <a:rPr kumimoji="0" lang="en-US" sz="1050" b="0" i="0" u="none" strike="noStrike" kern="1200" cap="none" spc="0" normalizeH="0" baseline="0" noProof="0" smtClean="0">
                <a:ln>
                  <a:noFill/>
                </a:ln>
                <a:solidFill>
                  <a:srgbClr val="FFFFFF"/>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4/26/2025</a:t>
            </a:fld>
            <a:endParaRPr kumimoji="0" lang="en-US" sz="105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A33CB2A-1702-4C1D-9CC4-8D472D39F19E}" type="slidenum">
              <a:rPr kumimoji="0" lang="en-US" sz="1200" b="0" i="0" u="none" strike="noStrike" kern="1200" cap="none" spc="0" normalizeH="0" baseline="0" noProof="0" smtClean="0">
                <a:ln>
                  <a:noFill/>
                </a:ln>
                <a:solidFill>
                  <a:srgbClr val="FFFFFF"/>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534659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BA6BF8-230E-42E1-925F-3479C7A06D97}" type="datetimeFigureOut">
              <a:rPr kumimoji="0" 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4/26/2025</a:t>
            </a:fld>
            <a:endParaRPr kumimoji="0" lang="en-US" sz="1000" b="0" i="0" u="none" strike="noStrike" kern="1200" cap="none" spc="0" normalizeH="0" baseline="0" noProof="0">
              <a:ln>
                <a:noFill/>
              </a:ln>
              <a:solidFill>
                <a:prstClr val="black">
                  <a:tint val="75000"/>
                </a:prstClr>
              </a:solidFill>
              <a:effectLst/>
              <a:uLnTx/>
              <a:uFillTx/>
              <a:latin typeface="Gill Sans MT" panose="020B05020201040202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tint val="75000"/>
                </a:prstClr>
              </a:solidFill>
              <a:effectLst/>
              <a:uLnTx/>
              <a:uFillTx/>
              <a:latin typeface="Gill Sans MT" panose="020B0502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24D71D-F6BC-4DEB-883A-4E6631080BE0}"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a:ln>
                <a:noFill/>
              </a:ln>
              <a:solidFill>
                <a:srgbClr val="B71E42"/>
              </a:solidFill>
              <a:effectLst/>
              <a:uLnTx/>
              <a:uFillTx/>
              <a:latin typeface="Gill Sans MT" panose="020B0502020104020203"/>
              <a:ea typeface="+mn-ea"/>
              <a:cs typeface="+mn-cs"/>
            </a:endParaRP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7739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BA6BF8-230E-42E1-925F-3479C7A06D97}" type="datetimeFigureOut">
              <a:rPr kumimoji="0" 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4/26/2025</a:t>
            </a:fld>
            <a:endParaRPr kumimoji="0" lang="en-US" sz="1000" b="0" i="0" u="none" strike="noStrike" kern="1200" cap="none" spc="0" normalizeH="0" baseline="0" noProof="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24D71D-F6BC-4DEB-883A-4E6631080BE0}"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909989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A723-F245-385F-5941-7A1121BE59CC}"/>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C4E3FDFD-E45E-219D-E939-908A0722A8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2BAFEC9D-F276-C492-268A-DD461ECACCC6}"/>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5" name="Footer Placeholder 4">
            <a:extLst>
              <a:ext uri="{FF2B5EF4-FFF2-40B4-BE49-F238E27FC236}">
                <a16:creationId xmlns:a16="http://schemas.microsoft.com/office/drawing/2014/main" id="{8E3F5BEC-04D4-2883-7A3C-2AF1A8103A13}"/>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C7CA43B6-8932-D282-DD96-712D398790DB}"/>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277882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CE4B-4226-277D-5841-11F712E79B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1517691F-07CA-CFD3-0D00-747BEDFF14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77BC8F-49C5-F51F-2AE6-434170343435}"/>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5" name="Footer Placeholder 4">
            <a:extLst>
              <a:ext uri="{FF2B5EF4-FFF2-40B4-BE49-F238E27FC236}">
                <a16:creationId xmlns:a16="http://schemas.microsoft.com/office/drawing/2014/main" id="{EC5ADF8E-4225-0B44-3478-4D8CA85D2607}"/>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F5B3ECE0-B61B-8AC5-D7C1-483100CCEC5F}"/>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83401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E7AD-246F-1CD6-D52B-EE959AA049F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CF3E2636-8162-DCB0-E57F-13423389A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C876D9D8-24FD-01D4-BF53-F3442882FA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12DA6D46-246B-110A-C15F-33FAB67999D0}"/>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6" name="Footer Placeholder 5">
            <a:extLst>
              <a:ext uri="{FF2B5EF4-FFF2-40B4-BE49-F238E27FC236}">
                <a16:creationId xmlns:a16="http://schemas.microsoft.com/office/drawing/2014/main" id="{2922E2CC-4263-CFF6-D6E7-DB3C0BBCB687}"/>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4260E6BB-7AFB-8E37-4345-1B4443D4FD61}"/>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2552028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B12B-A220-186E-F9B9-F43DD09A572E}"/>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9E75FE31-4E32-4B74-D84A-E307E95D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0D05A3-28C0-B989-85A3-D8C641C8F6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9920BE21-6ACC-E29E-D49D-D6E81ABE70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26DD2A-AE13-2E70-1B6A-3B7F26F498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555E5FF2-2B89-934B-B521-97949C2C2BA8}"/>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8" name="Footer Placeholder 7">
            <a:extLst>
              <a:ext uri="{FF2B5EF4-FFF2-40B4-BE49-F238E27FC236}">
                <a16:creationId xmlns:a16="http://schemas.microsoft.com/office/drawing/2014/main" id="{CDC8DEEE-F7B4-716C-3972-CDC1BAE655C4}"/>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8F0A511E-EBBB-65FB-71A4-BE745974CD7E}"/>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1958050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0ACE2-B943-7D32-432E-09864426D8B1}"/>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64F50C7C-97B4-96B9-8654-7A985D0F5912}"/>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4" name="Footer Placeholder 3">
            <a:extLst>
              <a:ext uri="{FF2B5EF4-FFF2-40B4-BE49-F238E27FC236}">
                <a16:creationId xmlns:a16="http://schemas.microsoft.com/office/drawing/2014/main" id="{C036C201-8852-BAF5-F40D-CED1031478F9}"/>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9D86C3B9-0E03-F9B6-FBD9-BFD4E4075B11}"/>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3854823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2159D0-036E-A8E6-4954-0DE394839FF6}"/>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3" name="Footer Placeholder 2">
            <a:extLst>
              <a:ext uri="{FF2B5EF4-FFF2-40B4-BE49-F238E27FC236}">
                <a16:creationId xmlns:a16="http://schemas.microsoft.com/office/drawing/2014/main" id="{18EE4B4B-D823-F975-600C-5A19363C1BF9}"/>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773E60EF-280E-3B3A-D17D-3295C6F17D72}"/>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982752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7E24-CA02-0E77-0CBE-3635D9AC19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4008B3A5-71D2-5274-525D-BF8189B2F3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A0E69333-5E1A-5C93-DFFD-2E83609338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918AA6-5D9A-5F34-32F5-D468802FB4E7}"/>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6" name="Footer Placeholder 5">
            <a:extLst>
              <a:ext uri="{FF2B5EF4-FFF2-40B4-BE49-F238E27FC236}">
                <a16:creationId xmlns:a16="http://schemas.microsoft.com/office/drawing/2014/main" id="{7690F19C-1111-0DA8-BCBC-35E27D2ADBD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578D2DA3-91AF-F1CE-4E26-04C7364EA1B5}"/>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69035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B568-80F8-C32A-0759-D1C04D38E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566A9F23-69F6-93DE-1315-E222E10951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5E16FAA8-BB2B-EC68-3653-5A1720C3C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15A833-6E21-234F-F773-89D061DD6C1D}"/>
              </a:ext>
            </a:extLst>
          </p:cNvPr>
          <p:cNvSpPr>
            <a:spLocks noGrp="1"/>
          </p:cNvSpPr>
          <p:nvPr>
            <p:ph type="dt" sz="half" idx="10"/>
          </p:nvPr>
        </p:nvSpPr>
        <p:spPr/>
        <p:txBody>
          <a:bodyPr/>
          <a:lstStyle/>
          <a:p>
            <a:fld id="{CE58229E-605E-429D-B6B0-AF8864006AD9}" type="datetimeFigureOut">
              <a:rPr lang="ar-EG" smtClean="0"/>
              <a:t>28/10/1446</a:t>
            </a:fld>
            <a:endParaRPr lang="ar-EG"/>
          </a:p>
        </p:txBody>
      </p:sp>
      <p:sp>
        <p:nvSpPr>
          <p:cNvPr id="6" name="Footer Placeholder 5">
            <a:extLst>
              <a:ext uri="{FF2B5EF4-FFF2-40B4-BE49-F238E27FC236}">
                <a16:creationId xmlns:a16="http://schemas.microsoft.com/office/drawing/2014/main" id="{F7B92FFF-0CA0-D9ED-B971-CC7868E4DE9A}"/>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8EBEE93F-1FAB-C8B4-5E0F-436AFB9B4FAE}"/>
              </a:ext>
            </a:extLst>
          </p:cNvPr>
          <p:cNvSpPr>
            <a:spLocks noGrp="1"/>
          </p:cNvSpPr>
          <p:nvPr>
            <p:ph type="sldNum" sz="quarter" idx="12"/>
          </p:nvPr>
        </p:nvSpPr>
        <p:spPr/>
        <p:txBody>
          <a:bodyPr/>
          <a:lstStyle/>
          <a:p>
            <a:fld id="{3E240730-A1F2-4F04-BD53-4578E39D9D8C}" type="slidenum">
              <a:rPr lang="ar-EG" smtClean="0"/>
              <a:t>‹#›</a:t>
            </a:fld>
            <a:endParaRPr lang="ar-EG"/>
          </a:p>
        </p:txBody>
      </p:sp>
    </p:spTree>
    <p:extLst>
      <p:ext uri="{BB962C8B-B14F-4D97-AF65-F5344CB8AC3E}">
        <p14:creationId xmlns:p14="http://schemas.microsoft.com/office/powerpoint/2010/main" val="1723350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E6CAB4-B1FA-8427-5914-0A89CF8C5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DA536139-839F-A8D4-FC64-88CB79F00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478CA45A-22E8-3F0D-E101-18D828865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58229E-605E-429D-B6B0-AF8864006AD9}" type="datetimeFigureOut">
              <a:rPr lang="ar-EG" smtClean="0"/>
              <a:t>28/10/1446</a:t>
            </a:fld>
            <a:endParaRPr lang="ar-EG"/>
          </a:p>
        </p:txBody>
      </p:sp>
      <p:sp>
        <p:nvSpPr>
          <p:cNvPr id="5" name="Footer Placeholder 4">
            <a:extLst>
              <a:ext uri="{FF2B5EF4-FFF2-40B4-BE49-F238E27FC236}">
                <a16:creationId xmlns:a16="http://schemas.microsoft.com/office/drawing/2014/main" id="{5467E3A2-7274-940C-5402-33B8BA9FB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EG"/>
          </a:p>
        </p:txBody>
      </p:sp>
      <p:sp>
        <p:nvSpPr>
          <p:cNvPr id="6" name="Slide Number Placeholder 5">
            <a:extLst>
              <a:ext uri="{FF2B5EF4-FFF2-40B4-BE49-F238E27FC236}">
                <a16:creationId xmlns:a16="http://schemas.microsoft.com/office/drawing/2014/main" id="{EA74CE87-E9BF-8894-7931-063D924C38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240730-A1F2-4F04-BD53-4578E39D9D8C}" type="slidenum">
              <a:rPr lang="ar-EG" smtClean="0"/>
              <a:t>‹#›</a:t>
            </a:fld>
            <a:endParaRPr lang="ar-EG"/>
          </a:p>
        </p:txBody>
      </p:sp>
    </p:spTree>
    <p:extLst>
      <p:ext uri="{BB962C8B-B14F-4D97-AF65-F5344CB8AC3E}">
        <p14:creationId xmlns:p14="http://schemas.microsoft.com/office/powerpoint/2010/main" val="4207194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E351CED-465B-40B5-ADCE-957C918F227B}" type="datetimeFigureOut">
              <a:rPr lang="en-US" smtClean="0"/>
              <a:t>4/26/2025</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0918665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CBA6BF8-230E-42E1-925F-3479C7A06D97}" type="datetimeFigureOut">
              <a:rPr lang="en-US" smtClean="0"/>
              <a:t>4/26/2025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D24D71D-F6BC-4DEB-883A-4E6631080BE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490315"/>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FAC5B-EA51-2782-ACFC-5A3D703EA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21052"/>
            <a:ext cx="9144000" cy="4970780"/>
          </a:xfrm>
          <a:prstGeom prst="rect">
            <a:avLst/>
          </a:prstGeom>
        </p:spPr>
      </p:pic>
      <p:pic>
        <p:nvPicPr>
          <p:cNvPr id="6" name="Picture 5" descr="A black background with white text&#10;&#10;AI-generated content may be incorrect.">
            <a:extLst>
              <a:ext uri="{FF2B5EF4-FFF2-40B4-BE49-F238E27FC236}">
                <a16:creationId xmlns:a16="http://schemas.microsoft.com/office/drawing/2014/main" id="{6358300A-5C5E-66E1-58B0-C62FFA12A5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0464" y="166168"/>
            <a:ext cx="2160281" cy="1086209"/>
          </a:xfrm>
          <a:prstGeom prst="rect">
            <a:avLst/>
          </a:prstGeom>
        </p:spPr>
      </p:pic>
      <p:pic>
        <p:nvPicPr>
          <p:cNvPr id="8" name="Picture 7" descr="A logo of a globe with a graduation cap&#10;&#10;AI-generated content may be incorrect.">
            <a:extLst>
              <a:ext uri="{FF2B5EF4-FFF2-40B4-BE49-F238E27FC236}">
                <a16:creationId xmlns:a16="http://schemas.microsoft.com/office/drawing/2014/main" id="{7C35FB07-D02E-6F16-4828-17751D9748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256" y="166168"/>
            <a:ext cx="1181490" cy="1086209"/>
          </a:xfrm>
          <a:prstGeom prst="rect">
            <a:avLst/>
          </a:prstGeom>
        </p:spPr>
      </p:pic>
      <p:pic>
        <p:nvPicPr>
          <p:cNvPr id="9" name="Picture 8">
            <a:extLst>
              <a:ext uri="{FF2B5EF4-FFF2-40B4-BE49-F238E27FC236}">
                <a16:creationId xmlns:a16="http://schemas.microsoft.com/office/drawing/2014/main" id="{B1E91D51-322A-D463-C874-C3D30757EE83}"/>
              </a:ext>
            </a:extLst>
          </p:cNvPr>
          <p:cNvPicPr>
            <a:picLocks noChangeAspect="1"/>
          </p:cNvPicPr>
          <p:nvPr/>
        </p:nvPicPr>
        <p:blipFill>
          <a:blip r:embed="rId6"/>
          <a:stretch>
            <a:fillRect/>
          </a:stretch>
        </p:blipFill>
        <p:spPr>
          <a:xfrm>
            <a:off x="4425987" y="525776"/>
            <a:ext cx="2361235" cy="717630"/>
          </a:xfrm>
          <a:prstGeom prst="rect">
            <a:avLst/>
          </a:prstGeom>
        </p:spPr>
      </p:pic>
    </p:spTree>
    <p:extLst>
      <p:ext uri="{BB962C8B-B14F-4D97-AF65-F5344CB8AC3E}">
        <p14:creationId xmlns:p14="http://schemas.microsoft.com/office/powerpoint/2010/main" val="1241673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E9F32187-DCBC-7717-8EDD-DB91ABBF5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0636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20EBDAB-FC48-8A26-2B99-94028A003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187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89249A3-AB11-536A-ACFC-A19C4A6F6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2125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2A0703C-BAEB-CCFB-97D5-F348AF580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7D987D4-0184-FE3E-EFD0-5E298FFF1FEE}"/>
              </a:ext>
            </a:extLst>
          </p:cNvPr>
          <p:cNvSpPr/>
          <p:nvPr/>
        </p:nvSpPr>
        <p:spPr>
          <a:xfrm>
            <a:off x="11488875" y="1651695"/>
            <a:ext cx="523453" cy="204538"/>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24324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4486F4B-9606-7B59-683E-9B7270081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D589915-7821-04E8-F9BA-E83147044C58}"/>
              </a:ext>
            </a:extLst>
          </p:cNvPr>
          <p:cNvSpPr/>
          <p:nvPr/>
        </p:nvSpPr>
        <p:spPr>
          <a:xfrm>
            <a:off x="9885626" y="6368073"/>
            <a:ext cx="703125" cy="236601"/>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68670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4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28F0E8D-7F9E-A4C5-65D0-3F8BCE810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656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E314B47-3797-0856-5017-1F387CE75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001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549816E-D234-1563-0899-5C30DD0A0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5187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485B8A6-9856-C2E3-5D13-1D41DFD20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294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D0FE9E3-4A6C-D653-0A1C-AD5552CA2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A62E1FC5-CE23-D6B2-535A-BB295F37A8DF}"/>
              </a:ext>
            </a:extLst>
          </p:cNvPr>
          <p:cNvSpPr/>
          <p:nvPr/>
        </p:nvSpPr>
        <p:spPr>
          <a:xfrm>
            <a:off x="9794186" y="6020601"/>
            <a:ext cx="703125" cy="236601"/>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4052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4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001D2E-25C8-36A0-3DD3-5975D0F9258D}"/>
              </a:ext>
            </a:extLst>
          </p:cNvPr>
          <p:cNvSpPr>
            <a:spLocks noGrp="1"/>
          </p:cNvSpPr>
          <p:nvPr>
            <p:ph type="subTitle" idx="1"/>
          </p:nvPr>
        </p:nvSpPr>
        <p:spPr>
          <a:xfrm>
            <a:off x="1524000" y="2167128"/>
            <a:ext cx="9144000" cy="3602736"/>
          </a:xfrm>
        </p:spPr>
        <p:txBody>
          <a:bodyPr>
            <a:normAutofit/>
          </a:bodyPr>
          <a:lstStyle/>
          <a:p>
            <a:pPr algn="l"/>
            <a:r>
              <a:rPr lang="en-US" b="1"/>
              <a:t>Team Members:</a:t>
            </a:r>
          </a:p>
          <a:p>
            <a:pPr marL="342900" indent="-342900" algn="l">
              <a:buFont typeface="Arial" panose="020B0604020202020204" pitchFamily="34" charset="0"/>
              <a:buChar char="•"/>
            </a:pPr>
            <a:r>
              <a:rPr lang="en-US"/>
              <a:t>Amr Abd Elmonem Ibrahim</a:t>
            </a:r>
          </a:p>
          <a:p>
            <a:pPr marL="342900" indent="-342900" algn="l">
              <a:buFont typeface="Arial" panose="020B0604020202020204" pitchFamily="34" charset="0"/>
              <a:buChar char="•"/>
            </a:pPr>
            <a:r>
              <a:rPr lang="en-US"/>
              <a:t>Mohamed Osama Mohamed</a:t>
            </a:r>
          </a:p>
          <a:p>
            <a:pPr marL="342900" indent="-342900" algn="l">
              <a:buFont typeface="Arial" panose="020B0604020202020204" pitchFamily="34" charset="0"/>
              <a:buChar char="•"/>
            </a:pPr>
            <a:r>
              <a:rPr lang="en-US"/>
              <a:t>Abdelrahman Abdelatti Manzor</a:t>
            </a:r>
          </a:p>
          <a:p>
            <a:pPr marL="342900" indent="-342900" algn="l">
              <a:buFont typeface="Arial" panose="020B0604020202020204" pitchFamily="34" charset="0"/>
              <a:buChar char="•"/>
            </a:pPr>
            <a:r>
              <a:rPr lang="en-US"/>
              <a:t>Moataz Emad Eldin Hassan</a:t>
            </a:r>
          </a:p>
          <a:p>
            <a:pPr algn="l"/>
            <a:endParaRPr lang="en-US"/>
          </a:p>
          <a:p>
            <a:pPr algn="l"/>
            <a:r>
              <a:rPr lang="en-US" b="1"/>
              <a:t>Our Instructor: Eng / Mohamed Sobhy</a:t>
            </a:r>
          </a:p>
          <a:p>
            <a:pPr algn="l"/>
            <a:endParaRPr lang="ar-EG" dirty="0"/>
          </a:p>
        </p:txBody>
      </p:sp>
      <p:sp>
        <p:nvSpPr>
          <p:cNvPr id="4" name="Title 1">
            <a:extLst>
              <a:ext uri="{FF2B5EF4-FFF2-40B4-BE49-F238E27FC236}">
                <a16:creationId xmlns:a16="http://schemas.microsoft.com/office/drawing/2014/main" id="{0095C80D-DF3D-D7B7-CF6B-3E9FA9569274}"/>
              </a:ext>
            </a:extLst>
          </p:cNvPr>
          <p:cNvSpPr txBox="1">
            <a:spLocks/>
          </p:cNvSpPr>
          <p:nvPr/>
        </p:nvSpPr>
        <p:spPr>
          <a:xfrm>
            <a:off x="2670048" y="366112"/>
            <a:ext cx="6851904" cy="722024"/>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a:solidFill>
                  <a:srgbClr val="000000"/>
                </a:solidFill>
              </a:rPr>
              <a:t>NXT9_GIZ2_ERP4_G1</a:t>
            </a:r>
            <a:endParaRPr lang="en-US" sz="3600" b="1" dirty="0">
              <a:solidFill>
                <a:srgbClr val="000000"/>
              </a:solidFill>
            </a:endParaRPr>
          </a:p>
        </p:txBody>
      </p:sp>
      <p:sp>
        <p:nvSpPr>
          <p:cNvPr id="7" name="Title 1">
            <a:extLst>
              <a:ext uri="{FF2B5EF4-FFF2-40B4-BE49-F238E27FC236}">
                <a16:creationId xmlns:a16="http://schemas.microsoft.com/office/drawing/2014/main" id="{D81CEECD-9AFC-0905-E540-C8FB1A737083}"/>
              </a:ext>
            </a:extLst>
          </p:cNvPr>
          <p:cNvSpPr txBox="1">
            <a:spLocks/>
          </p:cNvSpPr>
          <p:nvPr/>
        </p:nvSpPr>
        <p:spPr>
          <a:xfrm>
            <a:off x="731520" y="1069848"/>
            <a:ext cx="10728960" cy="850743"/>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000000"/>
                </a:solidFill>
              </a:rPr>
              <a:t>Cash Management Operations and Reporting</a:t>
            </a:r>
            <a:endParaRPr lang="ar-EG" sz="8000" b="1" dirty="0"/>
          </a:p>
        </p:txBody>
      </p:sp>
    </p:spTree>
    <p:extLst>
      <p:ext uri="{BB962C8B-B14F-4D97-AF65-F5344CB8AC3E}">
        <p14:creationId xmlns:p14="http://schemas.microsoft.com/office/powerpoint/2010/main" val="3087056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865ED20-9826-E89F-A399-CEE2FA016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65336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69AC09F-FD36-EF82-AB4A-3FBC7E287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732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E8D561B-8F71-B417-DD23-9E2402A9F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3916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393804E-34D5-6ACF-1101-09992AEE1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125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66BF359-DBEB-0553-485A-D58A046DB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9156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E81EAD6-788A-1301-0C8F-9B60714C1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94F275E-B5A3-9DDC-7899-B5FB025E5C29}"/>
              </a:ext>
            </a:extLst>
          </p:cNvPr>
          <p:cNvSpPr/>
          <p:nvPr/>
        </p:nvSpPr>
        <p:spPr>
          <a:xfrm>
            <a:off x="10826496" y="2825496"/>
            <a:ext cx="1143000" cy="192024"/>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88355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4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E25EA80-2C0C-7EAE-56F1-6EA119B7F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0128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1DC5EB3-45BB-9C25-BD52-7F9967C38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0717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0C4FB05-D66B-AA63-D194-37C3663AD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5790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914E75E-BB78-A884-4122-3B066C179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15849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054A3-8F79-C244-E350-2E8FBE635E14}"/>
              </a:ext>
            </a:extLst>
          </p:cNvPr>
          <p:cNvSpPr>
            <a:spLocks noGrp="1"/>
          </p:cNvSpPr>
          <p:nvPr>
            <p:ph type="title"/>
          </p:nvPr>
        </p:nvSpPr>
        <p:spPr>
          <a:xfrm>
            <a:off x="838200" y="365125"/>
            <a:ext cx="10515600" cy="1325563"/>
          </a:xfrm>
        </p:spPr>
        <p:txBody>
          <a:bodyPr>
            <a:normAutofit/>
          </a:bodyPr>
          <a:lstStyle/>
          <a:p>
            <a:r>
              <a:rPr lang="en-US" sz="5400"/>
              <a:t>Project Overview</a:t>
            </a:r>
            <a:endParaRPr lang="ar-E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A383A9-95DF-8D61-9229-5717D2E6237B}"/>
              </a:ext>
            </a:extLst>
          </p:cNvPr>
          <p:cNvSpPr>
            <a:spLocks noGrp="1"/>
          </p:cNvSpPr>
          <p:nvPr>
            <p:ph idx="1"/>
          </p:nvPr>
        </p:nvSpPr>
        <p:spPr>
          <a:xfrm>
            <a:off x="838200" y="1929384"/>
            <a:ext cx="10515600" cy="4251960"/>
          </a:xfrm>
        </p:spPr>
        <p:txBody>
          <a:bodyPr>
            <a:normAutofit/>
          </a:bodyPr>
          <a:lstStyle/>
          <a:p>
            <a:pPr algn="just"/>
            <a:r>
              <a:rPr lang="en-US" sz="2400" dirty="0"/>
              <a:t>To optimize cash management operations and reporting using Oracle EBS, enhancing financial accuracy, speeding up processes, and providing insights to support informed decision-making.</a:t>
            </a:r>
            <a:endParaRPr lang="ar-EG" sz="2400" dirty="0"/>
          </a:p>
        </p:txBody>
      </p:sp>
    </p:spTree>
    <p:extLst>
      <p:ext uri="{BB962C8B-B14F-4D97-AF65-F5344CB8AC3E}">
        <p14:creationId xmlns:p14="http://schemas.microsoft.com/office/powerpoint/2010/main" val="360676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CF77C21-03E6-F94C-76D6-7D5F98E89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4F91C87-ED13-63B2-D968-CF3B70A0BA16}"/>
              </a:ext>
            </a:extLst>
          </p:cNvPr>
          <p:cNvSpPr/>
          <p:nvPr/>
        </p:nvSpPr>
        <p:spPr>
          <a:xfrm>
            <a:off x="1527048" y="3337560"/>
            <a:ext cx="1280160" cy="210312"/>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04652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4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6DF56EE-F7C5-DB00-DC21-65B89AADD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324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A3927D2-2D49-257D-BAA7-89A5026C6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4581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AA02C24-69E5-B83B-0D2E-89225F4F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9137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several stacks of coins&#10;&#10;AI-generated content may be incorrect.">
            <a:extLst>
              <a:ext uri="{FF2B5EF4-FFF2-40B4-BE49-F238E27FC236}">
                <a16:creationId xmlns:a16="http://schemas.microsoft.com/office/drawing/2014/main" id="{985915B5-D00F-6742-7A54-C3F55A0B4B17}"/>
              </a:ext>
            </a:extLst>
          </p:cNvPr>
          <p:cNvPicPr>
            <a:picLocks noChangeAspect="1"/>
          </p:cNvPicPr>
          <p:nvPr/>
        </p:nvPicPr>
        <p:blipFill>
          <a:blip r:embed="rId2">
            <a:alphaModFix amt="40000"/>
          </a:blip>
          <a:srcRect/>
          <a:stretch/>
        </p:blipFill>
        <p:spPr>
          <a:xfrm>
            <a:off x="20" y="10"/>
            <a:ext cx="12191980" cy="6857990"/>
          </a:xfrm>
          <a:prstGeom prst="rect">
            <a:avLst/>
          </a:prstGeom>
        </p:spPr>
      </p:pic>
      <p:sp>
        <p:nvSpPr>
          <p:cNvPr id="2" name="Title 1"/>
          <p:cNvSpPr>
            <a:spLocks noGrp="1"/>
          </p:cNvSpPr>
          <p:nvPr>
            <p:ph type="ctrTitle"/>
          </p:nvPr>
        </p:nvSpPr>
        <p:spPr>
          <a:xfrm>
            <a:off x="965200" y="965200"/>
            <a:ext cx="10261600" cy="3564869"/>
          </a:xfrm>
        </p:spPr>
        <p:txBody>
          <a:bodyPr anchor="ctr">
            <a:normAutofit/>
          </a:bodyPr>
          <a:lstStyle/>
          <a:p>
            <a:pPr algn="l"/>
            <a:r>
              <a:rPr lang="en-US" sz="11500" dirty="0">
                <a:ln w="22225">
                  <a:solidFill>
                    <a:schemeClr val="tx1"/>
                  </a:solidFill>
                  <a:miter lim="800000"/>
                </a:ln>
                <a:noFill/>
              </a:rPr>
              <a:t>Cash </a:t>
            </a:r>
            <a:r>
              <a:rPr lang="en-US" sz="9600" dirty="0">
                <a:ln w="22225">
                  <a:solidFill>
                    <a:schemeClr val="tx1"/>
                  </a:solidFill>
                  <a:miter lim="800000"/>
                </a:ln>
                <a:noFill/>
              </a:rPr>
              <a:t>Clearing</a:t>
            </a:r>
            <a:endParaRPr lang="en-US" sz="11500" dirty="0">
              <a:ln w="22225">
                <a:solidFill>
                  <a:schemeClr val="tx1"/>
                </a:solidFill>
                <a:miter lim="800000"/>
              </a:ln>
              <a:noFill/>
            </a:endParaRPr>
          </a:p>
        </p:txBody>
      </p:sp>
      <p:sp>
        <p:nvSpPr>
          <p:cNvPr id="3" name="Subtitle 2"/>
          <p:cNvSpPr>
            <a:spLocks noGrp="1"/>
          </p:cNvSpPr>
          <p:nvPr>
            <p:ph type="subTitle" idx="1"/>
          </p:nvPr>
        </p:nvSpPr>
        <p:spPr>
          <a:xfrm>
            <a:off x="965200" y="3657603"/>
            <a:ext cx="10261600" cy="585214"/>
          </a:xfrm>
        </p:spPr>
        <p:txBody>
          <a:bodyPr>
            <a:normAutofit/>
          </a:bodyPr>
          <a:lstStyle/>
          <a:p>
            <a:pPr algn="l"/>
            <a:r>
              <a:rPr lang="en-US" sz="3200" dirty="0"/>
              <a:t>(Manual Clearing)</a:t>
            </a:r>
          </a:p>
        </p:txBody>
      </p:sp>
      <p:sp>
        <p:nvSpPr>
          <p:cNvPr id="4" name="Title 1">
            <a:extLst>
              <a:ext uri="{FF2B5EF4-FFF2-40B4-BE49-F238E27FC236}">
                <a16:creationId xmlns:a16="http://schemas.microsoft.com/office/drawing/2014/main" id="{EA562FD4-5563-4A3E-CC36-DCE2E0791C0E}"/>
              </a:ext>
            </a:extLst>
          </p:cNvPr>
          <p:cNvSpPr txBox="1">
            <a:spLocks/>
          </p:cNvSpPr>
          <p:nvPr/>
        </p:nvSpPr>
        <p:spPr>
          <a:xfrm>
            <a:off x="0" y="5959361"/>
            <a:ext cx="3995928" cy="392277"/>
          </a:xfrm>
          <a:prstGeom prst="rect">
            <a:avLst/>
          </a:prstGeom>
          <a:solidFill>
            <a:srgbClr val="55332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ea typeface="Cambria Math" panose="02040503050406030204" pitchFamily="18" charset="0"/>
              </a:rPr>
              <a:t>Presented By : Mohamed Osama Mohamed</a:t>
            </a:r>
          </a:p>
        </p:txBody>
      </p:sp>
    </p:spTree>
    <p:extLst>
      <p:ext uri="{BB962C8B-B14F-4D97-AF65-F5344CB8AC3E}">
        <p14:creationId xmlns:p14="http://schemas.microsoft.com/office/powerpoint/2010/main" val="536307174"/>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Why we use manual clearing?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algn="just"/>
            <a:r>
              <a:rPr lang="en-US" dirty="0"/>
              <a:t>we use manual clearing for transactions of receipts or payments to match amount of receipts or payments with the available balance in the bank account, and to be able to review each receipt and payment by clearing them individually.</a:t>
            </a:r>
          </a:p>
        </p:txBody>
      </p:sp>
    </p:spTree>
    <p:extLst>
      <p:ext uri="{BB962C8B-B14F-4D97-AF65-F5344CB8AC3E}">
        <p14:creationId xmlns:p14="http://schemas.microsoft.com/office/powerpoint/2010/main" val="3243942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Conditions of clearing?</a:t>
            </a:r>
            <a:endParaRPr lang="en-US" dirty="0"/>
          </a:p>
        </p:txBody>
      </p:sp>
      <p:graphicFrame>
        <p:nvGraphicFramePr>
          <p:cNvPr id="5" name="Content Placeholder 2">
            <a:extLst>
              <a:ext uri="{FF2B5EF4-FFF2-40B4-BE49-F238E27FC236}">
                <a16:creationId xmlns:a16="http://schemas.microsoft.com/office/drawing/2014/main" id="{49D352D3-1E42-AC41-E291-712C6B765D6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9565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Steps of clearing transaction</a:t>
            </a:r>
          </a:p>
        </p:txBody>
      </p:sp>
      <p:sp>
        <p:nvSpPr>
          <p:cNvPr id="23"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p:cNvSpPr>
            <a:spLocks noGrp="1"/>
          </p:cNvSpPr>
          <p:nvPr>
            <p:ph type="body" sz="half" idx="2"/>
          </p:nvPr>
        </p:nvSpPr>
        <p:spPr>
          <a:xfrm>
            <a:off x="371094" y="2718054"/>
            <a:ext cx="3438906" cy="2209118"/>
          </a:xfrm>
        </p:spPr>
        <p:txBody>
          <a:bodyPr vert="horz" lIns="91440" tIns="45720" rIns="91440" bIns="45720" rtlCol="0" anchor="t">
            <a:normAutofit/>
          </a:bodyPr>
          <a:lstStyle/>
          <a:p>
            <a:r>
              <a:rPr lang="en-US" sz="1700" dirty="0"/>
              <a:t>1-Choose Bank statements from cash management icon.</a:t>
            </a:r>
          </a:p>
          <a:p>
            <a:r>
              <a:rPr lang="en-US" sz="1700" dirty="0"/>
              <a:t> 2-Choose from Bank statements drop down menu manual clearing. </a:t>
            </a:r>
          </a:p>
          <a:p>
            <a:r>
              <a:rPr lang="en-US" sz="1700" dirty="0"/>
              <a:t>3-Choose from manual clearing drop down menu Clear Transactions.</a:t>
            </a:r>
          </a:p>
          <a:p>
            <a:pPr indent="-228600">
              <a:buFont typeface="Arial" panose="020B0604020202020204" pitchFamily="34" charset="0"/>
              <a:buChar char="•"/>
            </a:pPr>
            <a:endParaRPr lang="en-US" sz="1700" dirty="0"/>
          </a:p>
        </p:txBody>
      </p:sp>
      <p:pic>
        <p:nvPicPr>
          <p:cNvPr id="5" name="Content Placeholder 4"/>
          <p:cNvPicPr>
            <a:picLocks noGrp="1"/>
          </p:cNvPicPr>
          <p:nvPr>
            <p:ph idx="1"/>
          </p:nvPr>
        </p:nvPicPr>
        <p:blipFill rotWithShape="1">
          <a:blip r:embed="rId2"/>
          <a:srcRect l="1763" t="17388" r="50160" b="16192"/>
          <a:stretch/>
        </p:blipFill>
        <p:spPr bwMode="auto">
          <a:xfrm>
            <a:off x="4967513" y="841248"/>
            <a:ext cx="6789350" cy="527608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28134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4">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249"/>
                                          </p:stCondLst>
                                        </p:cTn>
                                        <p:tgtEl>
                                          <p:spTgt spid="4">
                                            <p:txEl>
                                              <p:pRg st="1" end="1"/>
                                            </p:txEl>
                                          </p:spTgt>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0540"/>
            <a:ext cx="10515600" cy="716634"/>
          </a:xfrm>
        </p:spPr>
        <p:txBody>
          <a:bodyPr>
            <a:noAutofit/>
          </a:bodyPr>
          <a:lstStyle/>
          <a:p>
            <a:r>
              <a:rPr lang="en-US" sz="2000" dirty="0"/>
              <a:t>4- Then specify the type of transaction I want to clear if it receipt or payment.</a:t>
            </a:r>
          </a:p>
        </p:txBody>
      </p:sp>
      <p:pic>
        <p:nvPicPr>
          <p:cNvPr id="6" name="Content Placeholder 5"/>
          <p:cNvPicPr>
            <a:picLocks noGrp="1"/>
          </p:cNvPicPr>
          <p:nvPr>
            <p:ph sz="half" idx="1"/>
          </p:nvPr>
        </p:nvPicPr>
        <p:blipFill rotWithShape="1">
          <a:blip r:embed="rId2"/>
          <a:srcRect t="11117" r="57853" b="6784"/>
          <a:stretch/>
        </p:blipFill>
        <p:spPr bwMode="auto">
          <a:xfrm>
            <a:off x="1295402" y="2560639"/>
            <a:ext cx="4641759" cy="3309810"/>
          </a:xfrm>
          <a:prstGeom prst="rect">
            <a:avLst/>
          </a:prstGeom>
          <a:ln>
            <a:noFill/>
          </a:ln>
          <a:extLst>
            <a:ext uri="{53640926-AAD7-44D8-BBD7-CCE9431645EC}">
              <a14:shadowObscured xmlns:a14="http://schemas.microsoft.com/office/drawing/2010/main"/>
            </a:ext>
          </a:extLst>
        </p:spPr>
      </p:pic>
      <p:pic>
        <p:nvPicPr>
          <p:cNvPr id="7" name="Content Placeholder 6"/>
          <p:cNvPicPr>
            <a:picLocks noGrp="1"/>
          </p:cNvPicPr>
          <p:nvPr>
            <p:ph sz="half" idx="2"/>
          </p:nvPr>
        </p:nvPicPr>
        <p:blipFill rotWithShape="1">
          <a:blip r:embed="rId3">
            <a:extLst>
              <a:ext uri="{28A0092B-C50C-407E-A947-70E740481C1C}">
                <a14:useLocalDpi xmlns:a14="http://schemas.microsoft.com/office/drawing/2010/main" val="0"/>
              </a:ext>
            </a:extLst>
          </a:blip>
          <a:srcRect t="3990" r="57853" b="6500"/>
          <a:stretch/>
        </p:blipFill>
        <p:spPr bwMode="auto">
          <a:xfrm>
            <a:off x="6078828" y="2560638"/>
            <a:ext cx="4817770" cy="3309937"/>
          </a:xfrm>
          <a:prstGeom prst="rect">
            <a:avLst/>
          </a:prstGeom>
          <a:ln>
            <a:noFill/>
          </a:ln>
          <a:extLst>
            <a:ext uri="{53640926-AAD7-44D8-BBD7-CCE9431645EC}">
              <a14:shadowObscured xmlns:a14="http://schemas.microsoft.com/office/drawing/2010/main"/>
            </a:ext>
          </a:extLst>
        </p:spPr>
      </p:pic>
      <p:cxnSp>
        <p:nvCxnSpPr>
          <p:cNvPr id="9" name="Straight Arrow Connector 8"/>
          <p:cNvCxnSpPr/>
          <p:nvPr/>
        </p:nvCxnSpPr>
        <p:spPr>
          <a:xfrm>
            <a:off x="1442434" y="2781837"/>
            <a:ext cx="270456" cy="19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596980" y="4198513"/>
            <a:ext cx="592428" cy="77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712890" y="4456090"/>
            <a:ext cx="605307" cy="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74287" y="4365938"/>
            <a:ext cx="463640" cy="2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383CBFDF-BAED-C4EF-916B-58BBD07D6DAE}"/>
              </a:ext>
            </a:extLst>
          </p:cNvPr>
          <p:cNvSpPr txBox="1">
            <a:spLocks/>
          </p:cNvSpPr>
          <p:nvPr/>
        </p:nvSpPr>
        <p:spPr>
          <a:xfrm>
            <a:off x="838200" y="1264474"/>
            <a:ext cx="10515600" cy="972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5- Choose Bank name, Account number, Transaction number, agent name, receipt or payment number then search.</a:t>
            </a:r>
          </a:p>
        </p:txBody>
      </p:sp>
    </p:spTree>
    <p:extLst>
      <p:ext uri="{BB962C8B-B14F-4D97-AF65-F5344CB8AC3E}">
        <p14:creationId xmlns:p14="http://schemas.microsoft.com/office/powerpoint/2010/main" val="245994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2000"/>
          </a:xfrm>
        </p:spPr>
        <p:txBody>
          <a:bodyPr>
            <a:normAutofit/>
          </a:bodyPr>
          <a:lstStyle/>
          <a:p>
            <a:pPr algn="l"/>
            <a:r>
              <a:rPr lang="en-US" sz="2000" dirty="0"/>
              <a:t>6-Ensure that the status of receipt is remitted and the status of payment is negotiable.</a:t>
            </a:r>
          </a:p>
        </p:txBody>
      </p:sp>
      <p:pic>
        <p:nvPicPr>
          <p:cNvPr id="5" name="Content Placeholder 4"/>
          <p:cNvPicPr>
            <a:picLocks noGrp="1"/>
          </p:cNvPicPr>
          <p:nvPr>
            <p:ph sz="half" idx="1"/>
          </p:nvPr>
        </p:nvPicPr>
        <p:blipFill rotWithShape="1">
          <a:blip r:embed="rId2"/>
          <a:srcRect t="285" r="26282" b="6499"/>
          <a:stretch/>
        </p:blipFill>
        <p:spPr bwMode="auto">
          <a:xfrm>
            <a:off x="1329711" y="2560638"/>
            <a:ext cx="4655778" cy="3309937"/>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r="26442" b="6214"/>
          <a:stretch/>
        </p:blipFill>
        <p:spPr bwMode="auto">
          <a:xfrm>
            <a:off x="6232031" y="2560638"/>
            <a:ext cx="4617438" cy="3309937"/>
          </a:xfrm>
          <a:prstGeom prst="rect">
            <a:avLst/>
          </a:prstGeom>
          <a:ln>
            <a:noFill/>
          </a:ln>
          <a:extLst>
            <a:ext uri="{53640926-AAD7-44D8-BBD7-CCE9431645EC}">
              <a14:shadowObscured xmlns:a14="http://schemas.microsoft.com/office/drawing/2010/main"/>
            </a:ext>
          </a:extLst>
        </p:spPr>
      </p:pic>
      <p:cxnSp>
        <p:nvCxnSpPr>
          <p:cNvPr id="8" name="Straight Arrow Connector 7"/>
          <p:cNvCxnSpPr>
            <a:stCxn id="5" idx="1"/>
          </p:cNvCxnSpPr>
          <p:nvPr/>
        </p:nvCxnSpPr>
        <p:spPr>
          <a:xfrm>
            <a:off x="1329711" y="4215607"/>
            <a:ext cx="241512" cy="176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55335" y="5318975"/>
            <a:ext cx="425003" cy="141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881093" y="5512158"/>
            <a:ext cx="206062" cy="180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32031" y="4391696"/>
            <a:ext cx="246042" cy="231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955369" y="5318975"/>
            <a:ext cx="167425" cy="141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775065" y="5512158"/>
            <a:ext cx="206062" cy="180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6ED36CFA-CAA0-F07F-4702-F8FD6A7E1FC1}"/>
              </a:ext>
            </a:extLst>
          </p:cNvPr>
          <p:cNvSpPr txBox="1">
            <a:spLocks/>
          </p:cNvSpPr>
          <p:nvPr/>
        </p:nvSpPr>
        <p:spPr>
          <a:xfrm>
            <a:off x="838200" y="1009315"/>
            <a:ext cx="10515600" cy="43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7-Check the check box for receipts or payment (Choose it).</a:t>
            </a:r>
          </a:p>
        </p:txBody>
      </p:sp>
      <p:sp>
        <p:nvSpPr>
          <p:cNvPr id="4" name="Title 1">
            <a:extLst>
              <a:ext uri="{FF2B5EF4-FFF2-40B4-BE49-F238E27FC236}">
                <a16:creationId xmlns:a16="http://schemas.microsoft.com/office/drawing/2014/main" id="{25E35AC4-874C-7046-E47B-804EA989857C}"/>
              </a:ext>
            </a:extLst>
          </p:cNvPr>
          <p:cNvSpPr txBox="1">
            <a:spLocks/>
          </p:cNvSpPr>
          <p:nvPr/>
        </p:nvSpPr>
        <p:spPr>
          <a:xfrm>
            <a:off x="838200" y="1653506"/>
            <a:ext cx="10515600" cy="43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8-Press on the clear transaction button. </a:t>
            </a:r>
          </a:p>
        </p:txBody>
      </p:sp>
    </p:spTree>
    <p:extLst>
      <p:ext uri="{BB962C8B-B14F-4D97-AF65-F5344CB8AC3E}">
        <p14:creationId xmlns:p14="http://schemas.microsoft.com/office/powerpoint/2010/main" val="26543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60058F-9E92-85E0-8F5D-647B6484820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Scope of Work</a:t>
            </a:r>
            <a:endParaRPr lang="ar-EG" sz="4000">
              <a:solidFill>
                <a:srgbClr val="FFFFFF"/>
              </a:solidFill>
            </a:endParaRPr>
          </a:p>
        </p:txBody>
      </p:sp>
      <p:graphicFrame>
        <p:nvGraphicFramePr>
          <p:cNvPr id="6" name="Content Placeholder 2">
            <a:extLst>
              <a:ext uri="{FF2B5EF4-FFF2-40B4-BE49-F238E27FC236}">
                <a16:creationId xmlns:a16="http://schemas.microsoft.com/office/drawing/2014/main" id="{0787B0C6-C76C-D1E4-1888-F6B08A865333}"/>
              </a:ext>
            </a:extLst>
          </p:cNvPr>
          <p:cNvGraphicFramePr>
            <a:graphicFrameLocks noGrp="1"/>
          </p:cNvGraphicFramePr>
          <p:nvPr>
            <p:ph idx="1"/>
            <p:extLst>
              <p:ext uri="{D42A27DB-BD31-4B8C-83A1-F6EECF244321}">
                <p14:modId xmlns:p14="http://schemas.microsoft.com/office/powerpoint/2010/main" val="48905556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3673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Can we reverse clearing transaction?</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0572" y="569297"/>
            <a:ext cx="5608830" cy="5608830"/>
          </a:xfrm>
          <a:prstGeom prst="rect">
            <a:avLst/>
          </a:prstGeom>
        </p:spPr>
      </p:pic>
    </p:spTree>
    <p:extLst>
      <p:ext uri="{BB962C8B-B14F-4D97-AF65-F5344CB8AC3E}">
        <p14:creationId xmlns:p14="http://schemas.microsoft.com/office/powerpoint/2010/main" val="4036824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9609" y="897790"/>
            <a:ext cx="4711780" cy="3736540"/>
          </a:xfrm>
        </p:spPr>
        <p:txBody>
          <a:bodyPr vert="horz" lIns="91440" tIns="45720" rIns="91440" bIns="45720" rtlCol="0" anchor="b">
            <a:normAutofit/>
          </a:bodyPr>
          <a:lstStyle/>
          <a:p>
            <a:r>
              <a:rPr lang="en-US" sz="6000" kern="1200" dirty="0">
                <a:solidFill>
                  <a:schemeClr val="tx1"/>
                </a:solidFill>
                <a:latin typeface="+mj-lt"/>
                <a:ea typeface="+mj-ea"/>
                <a:cs typeface="+mj-cs"/>
              </a:rPr>
              <a:t>Yes, by Unclear Transaction Icon</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s">
            <a:extLst>
              <a:ext uri="{FF2B5EF4-FFF2-40B4-BE49-F238E27FC236}">
                <a16:creationId xmlns:a16="http://schemas.microsoft.com/office/drawing/2014/main" id="{EF40FCE5-FB6B-21D8-0717-AA010F48B4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0572" y="569297"/>
            <a:ext cx="5608830" cy="5608830"/>
          </a:xfrm>
          <a:prstGeom prst="rect">
            <a:avLst/>
          </a:prstGeom>
        </p:spPr>
      </p:pic>
    </p:spTree>
    <p:extLst>
      <p:ext uri="{BB962C8B-B14F-4D97-AF65-F5344CB8AC3E}">
        <p14:creationId xmlns:p14="http://schemas.microsoft.com/office/powerpoint/2010/main" val="35172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056" y="365125"/>
            <a:ext cx="10515600" cy="360000"/>
          </a:xfrm>
        </p:spPr>
        <p:txBody>
          <a:bodyPr>
            <a:noAutofit/>
          </a:bodyPr>
          <a:lstStyle/>
          <a:p>
            <a:pPr algn="l">
              <a:lnSpc>
                <a:spcPct val="100000"/>
              </a:lnSpc>
            </a:pPr>
            <a:r>
              <a:rPr lang="en-US" sz="1800" dirty="0"/>
              <a:t>1-Choose Unclear transaction from the manual clearing drop-down menu.</a:t>
            </a:r>
          </a:p>
        </p:txBody>
      </p:sp>
      <p:pic>
        <p:nvPicPr>
          <p:cNvPr id="10" name="Picture 9"/>
          <p:cNvPicPr/>
          <p:nvPr/>
        </p:nvPicPr>
        <p:blipFill rotWithShape="1">
          <a:blip r:embed="rId2"/>
          <a:srcRect t="21095" r="73237" b="12486"/>
          <a:stretch/>
        </p:blipFill>
        <p:spPr bwMode="auto">
          <a:xfrm>
            <a:off x="695460" y="2862072"/>
            <a:ext cx="2446985" cy="3310128"/>
          </a:xfrm>
          <a:prstGeom prst="rect">
            <a:avLst/>
          </a:prstGeom>
          <a:ln>
            <a:noFill/>
          </a:ln>
          <a:extLst>
            <a:ext uri="{53640926-AAD7-44D8-BBD7-CCE9431645EC}">
              <a14:shadowObscured xmlns:a14="http://schemas.microsoft.com/office/drawing/2010/main"/>
            </a:ext>
          </a:extLst>
        </p:spPr>
      </p:pic>
      <p:pic>
        <p:nvPicPr>
          <p:cNvPr id="11" name="Content Placeholder 10"/>
          <p:cNvPicPr>
            <a:picLocks noGrp="1"/>
          </p:cNvPicPr>
          <p:nvPr>
            <p:ph sz="half" idx="1"/>
          </p:nvPr>
        </p:nvPicPr>
        <p:blipFill rotWithShape="1">
          <a:blip r:embed="rId3"/>
          <a:srcRect t="570" r="44070" b="25883"/>
          <a:stretch/>
        </p:blipFill>
        <p:spPr bwMode="auto">
          <a:xfrm>
            <a:off x="3142445" y="2862390"/>
            <a:ext cx="3528811" cy="3309937"/>
          </a:xfrm>
          <a:prstGeom prst="rect">
            <a:avLst/>
          </a:prstGeom>
          <a:ln>
            <a:noFill/>
          </a:ln>
          <a:extLst>
            <a:ext uri="{53640926-AAD7-44D8-BBD7-CCE9431645EC}">
              <a14:shadowObscured xmlns:a14="http://schemas.microsoft.com/office/drawing/2010/main"/>
            </a:ext>
          </a:extLst>
        </p:spPr>
      </p:pic>
      <p:pic>
        <p:nvPicPr>
          <p:cNvPr id="12" name="Content Placeholder 11"/>
          <p:cNvPicPr>
            <a:picLocks noGrp="1"/>
          </p:cNvPicPr>
          <p:nvPr>
            <p:ph sz="half" idx="2"/>
          </p:nvPr>
        </p:nvPicPr>
        <p:blipFill rotWithShape="1">
          <a:blip r:embed="rId4"/>
          <a:srcRect r="26442" b="7354"/>
          <a:stretch/>
        </p:blipFill>
        <p:spPr bwMode="auto">
          <a:xfrm>
            <a:off x="6671256" y="2862390"/>
            <a:ext cx="4842457" cy="3309937"/>
          </a:xfrm>
          <a:prstGeom prst="rect">
            <a:avLst/>
          </a:prstGeom>
          <a:ln>
            <a:noFill/>
          </a:ln>
          <a:extLst>
            <a:ext uri="{53640926-AAD7-44D8-BBD7-CCE9431645EC}">
              <a14:shadowObscured xmlns:a14="http://schemas.microsoft.com/office/drawing/2010/main"/>
            </a:ext>
          </a:extLst>
        </p:spPr>
      </p:pic>
      <p:cxnSp>
        <p:nvCxnSpPr>
          <p:cNvPr id="14" name="Straight Arrow Connector 13"/>
          <p:cNvCxnSpPr/>
          <p:nvPr/>
        </p:nvCxnSpPr>
        <p:spPr>
          <a:xfrm>
            <a:off x="3670479" y="3585865"/>
            <a:ext cx="334851" cy="206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24810" y="4366067"/>
            <a:ext cx="309093" cy="10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39210" y="5216072"/>
            <a:ext cx="180304" cy="1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774287" y="3810215"/>
            <a:ext cx="115910" cy="231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663707" y="5491938"/>
            <a:ext cx="232891" cy="257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0367493" y="5698000"/>
            <a:ext cx="193183" cy="29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324810" y="4469098"/>
            <a:ext cx="309093" cy="1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A783AC5F-EB31-1407-D0B2-F5CDAF1EEF0E}"/>
              </a:ext>
            </a:extLst>
          </p:cNvPr>
          <p:cNvSpPr txBox="1">
            <a:spLocks/>
          </p:cNvSpPr>
          <p:nvPr/>
        </p:nvSpPr>
        <p:spPr>
          <a:xfrm>
            <a:off x="829056" y="788693"/>
            <a:ext cx="10515600" cy="36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00" dirty="0"/>
              <a:t>2-Choose if I want unclear receipt or payment cleared before.</a:t>
            </a:r>
          </a:p>
        </p:txBody>
      </p:sp>
      <p:sp>
        <p:nvSpPr>
          <p:cNvPr id="4" name="Title 1">
            <a:extLst>
              <a:ext uri="{FF2B5EF4-FFF2-40B4-BE49-F238E27FC236}">
                <a16:creationId xmlns:a16="http://schemas.microsoft.com/office/drawing/2014/main" id="{1F534ED7-94D6-1023-7C19-03E5B5E3B01F}"/>
              </a:ext>
            </a:extLst>
          </p:cNvPr>
          <p:cNvSpPr txBox="1">
            <a:spLocks/>
          </p:cNvSpPr>
          <p:nvPr/>
        </p:nvSpPr>
        <p:spPr>
          <a:xfrm>
            <a:off x="829056" y="1212261"/>
            <a:ext cx="10515600" cy="36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00" dirty="0"/>
              <a:t>3-Determine agent name, specific receipt or payment number, or amount.</a:t>
            </a:r>
          </a:p>
        </p:txBody>
      </p:sp>
      <p:sp>
        <p:nvSpPr>
          <p:cNvPr id="5" name="Title 1">
            <a:extLst>
              <a:ext uri="{FF2B5EF4-FFF2-40B4-BE49-F238E27FC236}">
                <a16:creationId xmlns:a16="http://schemas.microsoft.com/office/drawing/2014/main" id="{DFFA544D-9364-0E6A-C013-F2A6913611B1}"/>
              </a:ext>
            </a:extLst>
          </p:cNvPr>
          <p:cNvSpPr txBox="1">
            <a:spLocks/>
          </p:cNvSpPr>
          <p:nvPr/>
        </p:nvSpPr>
        <p:spPr>
          <a:xfrm>
            <a:off x="829056" y="1635829"/>
            <a:ext cx="10515600" cy="36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00" dirty="0"/>
              <a:t>4-Check the check box of receipt or payment (Choose it)</a:t>
            </a:r>
          </a:p>
        </p:txBody>
      </p:sp>
      <p:sp>
        <p:nvSpPr>
          <p:cNvPr id="6" name="Title 1">
            <a:extLst>
              <a:ext uri="{FF2B5EF4-FFF2-40B4-BE49-F238E27FC236}">
                <a16:creationId xmlns:a16="http://schemas.microsoft.com/office/drawing/2014/main" id="{0F6D105B-FD02-DC1C-E3BB-107DE85520E4}"/>
              </a:ext>
            </a:extLst>
          </p:cNvPr>
          <p:cNvSpPr txBox="1">
            <a:spLocks/>
          </p:cNvSpPr>
          <p:nvPr/>
        </p:nvSpPr>
        <p:spPr>
          <a:xfrm>
            <a:off x="829056" y="2059396"/>
            <a:ext cx="10515600" cy="36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00" dirty="0"/>
              <a:t>5-Press on the Unclear transaction button</a:t>
            </a:r>
          </a:p>
        </p:txBody>
      </p:sp>
    </p:spTree>
    <p:extLst>
      <p:ext uri="{BB962C8B-B14F-4D97-AF65-F5344CB8AC3E}">
        <p14:creationId xmlns:p14="http://schemas.microsoft.com/office/powerpoint/2010/main" val="306736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3984A6-9325-832E-2DDC-8064A5ECE636}"/>
              </a:ext>
            </a:extLst>
          </p:cNvPr>
          <p:cNvSpPr>
            <a:spLocks noGrp="1"/>
          </p:cNvSpPr>
          <p:nvPr>
            <p:ph type="ctrTitle"/>
          </p:nvPr>
        </p:nvSpPr>
        <p:spPr>
          <a:xfrm>
            <a:off x="643468" y="643467"/>
            <a:ext cx="10448204" cy="1916853"/>
          </a:xfrm>
        </p:spPr>
        <p:txBody>
          <a:bodyPr anchor="ctr">
            <a:normAutofit/>
          </a:bodyPr>
          <a:lstStyle/>
          <a:p>
            <a:pPr algn="l"/>
            <a:r>
              <a:rPr lang="en-US" sz="5400" b="1" i="1" dirty="0"/>
              <a:t>Bank Reconciliation  </a:t>
            </a:r>
          </a:p>
        </p:txBody>
      </p:sp>
      <p:pic>
        <p:nvPicPr>
          <p:cNvPr id="6" name="Graphic 5" descr="Money">
            <a:extLst>
              <a:ext uri="{FF2B5EF4-FFF2-40B4-BE49-F238E27FC236}">
                <a16:creationId xmlns:a16="http://schemas.microsoft.com/office/drawing/2014/main" id="{DDB5EEFD-4DF3-A3A4-EB56-0DA07C46C9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3496" y="2289497"/>
            <a:ext cx="3925036" cy="3925036"/>
          </a:xfrm>
          <a:prstGeom prst="rect">
            <a:avLst/>
          </a:prstGeom>
        </p:spPr>
      </p:pic>
      <p:sp>
        <p:nvSpPr>
          <p:cNvPr id="3" name="Title 1">
            <a:extLst>
              <a:ext uri="{FF2B5EF4-FFF2-40B4-BE49-F238E27FC236}">
                <a16:creationId xmlns:a16="http://schemas.microsoft.com/office/drawing/2014/main" id="{44814164-C2CA-AFB9-4926-D91DA888CE97}"/>
              </a:ext>
            </a:extLst>
          </p:cNvPr>
          <p:cNvSpPr txBox="1">
            <a:spLocks/>
          </p:cNvSpPr>
          <p:nvPr/>
        </p:nvSpPr>
        <p:spPr>
          <a:xfrm>
            <a:off x="0" y="5959361"/>
            <a:ext cx="4663440" cy="392277"/>
          </a:xfrm>
          <a:prstGeom prst="rect">
            <a:avLst/>
          </a:prstGeom>
          <a:no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ea typeface="Cambria Math" panose="02040503050406030204" pitchFamily="18" charset="0"/>
              </a:rPr>
              <a:t>Presented By : Abdelrahman </a:t>
            </a:r>
            <a:r>
              <a:rPr lang="en-US" sz="1600" b="1" dirty="0" err="1">
                <a:ea typeface="Cambria Math" panose="02040503050406030204" pitchFamily="18" charset="0"/>
              </a:rPr>
              <a:t>Abdelatti</a:t>
            </a:r>
            <a:r>
              <a:rPr lang="en-US" sz="1600" b="1" dirty="0">
                <a:ea typeface="Cambria Math" panose="02040503050406030204" pitchFamily="18" charset="0"/>
              </a:rPr>
              <a:t> </a:t>
            </a:r>
            <a:r>
              <a:rPr lang="en-US" sz="1600" b="1" dirty="0" err="1">
                <a:ea typeface="Cambria Math" panose="02040503050406030204" pitchFamily="18" charset="0"/>
              </a:rPr>
              <a:t>Manzor</a:t>
            </a:r>
            <a:endParaRPr lang="en-US" sz="1600" b="1" dirty="0">
              <a:ea typeface="Cambria Math" panose="02040503050406030204" pitchFamily="18" charset="0"/>
            </a:endParaRPr>
          </a:p>
        </p:txBody>
      </p:sp>
    </p:spTree>
    <p:extLst>
      <p:ext uri="{BB962C8B-B14F-4D97-AF65-F5344CB8AC3E}">
        <p14:creationId xmlns:p14="http://schemas.microsoft.com/office/powerpoint/2010/main" val="282631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par>
                          <p:cTn id="11" fill="hold">
                            <p:stCondLst>
                              <p:cond delay="2080"/>
                            </p:stCondLst>
                            <p:childTnLst>
                              <p:par>
                                <p:cTn id="12" presetID="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7CB8-14D3-6929-03F8-98321844B1C5}"/>
              </a:ext>
            </a:extLst>
          </p:cNvPr>
          <p:cNvSpPr>
            <a:spLocks noGrp="1"/>
          </p:cNvSpPr>
          <p:nvPr>
            <p:ph type="title"/>
          </p:nvPr>
        </p:nvSpPr>
        <p:spPr>
          <a:xfrm>
            <a:off x="839788" y="457201"/>
            <a:ext cx="3932237" cy="907576"/>
          </a:xfrm>
        </p:spPr>
        <p:txBody>
          <a:bodyPr/>
          <a:lstStyle/>
          <a:p>
            <a:pPr algn="ctr"/>
            <a:r>
              <a:rPr lang="en-US" sz="3600" b="1" i="1" dirty="0">
                <a:solidFill>
                  <a:schemeClr val="accent1">
                    <a:lumMod val="75000"/>
                  </a:schemeClr>
                </a:solidFill>
              </a:rPr>
              <a:t>R</a:t>
            </a:r>
            <a:r>
              <a:rPr lang="en-US" sz="3200" b="1" i="1" dirty="0">
                <a:solidFill>
                  <a:schemeClr val="accent1">
                    <a:lumMod val="75000"/>
                  </a:schemeClr>
                </a:solidFill>
              </a:rPr>
              <a:t>econciliation</a:t>
            </a:r>
            <a:endParaRPr lang="en-US" i="1" dirty="0">
              <a:solidFill>
                <a:schemeClr val="accent1">
                  <a:lumMod val="75000"/>
                </a:schemeClr>
              </a:solidFill>
            </a:endParaRPr>
          </a:p>
        </p:txBody>
      </p:sp>
      <p:pic>
        <p:nvPicPr>
          <p:cNvPr id="6" name="Content Placeholder 5">
            <a:extLst>
              <a:ext uri="{FF2B5EF4-FFF2-40B4-BE49-F238E27FC236}">
                <a16:creationId xmlns:a16="http://schemas.microsoft.com/office/drawing/2014/main" id="{AF764362-3EAD-4AFB-3165-937EC398E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3610" y="798513"/>
            <a:ext cx="5413206" cy="4659312"/>
          </a:xfrm>
        </p:spPr>
      </p:pic>
      <p:sp>
        <p:nvSpPr>
          <p:cNvPr id="4" name="Text Placeholder 3">
            <a:extLst>
              <a:ext uri="{FF2B5EF4-FFF2-40B4-BE49-F238E27FC236}">
                <a16:creationId xmlns:a16="http://schemas.microsoft.com/office/drawing/2014/main" id="{BDB4ABCD-F1CD-840D-E005-F175C330948F}"/>
              </a:ext>
            </a:extLst>
          </p:cNvPr>
          <p:cNvSpPr>
            <a:spLocks noGrp="1"/>
          </p:cNvSpPr>
          <p:nvPr>
            <p:ph type="body" sz="half" idx="2"/>
          </p:nvPr>
        </p:nvSpPr>
        <p:spPr>
          <a:xfrm>
            <a:off x="839788" y="1624084"/>
            <a:ext cx="3932237" cy="4244904"/>
          </a:xfrm>
        </p:spPr>
        <p:txBody>
          <a:bodyPr>
            <a:normAutofit fontScale="92500" lnSpcReduction="10000"/>
          </a:bodyPr>
          <a:lstStyle/>
          <a:p>
            <a:r>
              <a:rPr lang="en-US" sz="2400" b="1" dirty="0">
                <a:highlight>
                  <a:srgbClr val="FFFF00"/>
                </a:highlight>
              </a:rPr>
              <a:t>What is the reconciliation? </a:t>
            </a:r>
            <a:r>
              <a:rPr lang="en-US" sz="2600" dirty="0"/>
              <a:t>The process of matching system-recorded cash transactions with bank statements 	</a:t>
            </a:r>
            <a:endParaRPr lang="en-US" sz="2400" b="1" dirty="0">
              <a:highlight>
                <a:srgbClr val="FFFF00"/>
              </a:highlight>
            </a:endParaRPr>
          </a:p>
          <a:p>
            <a:r>
              <a:rPr lang="en-US" sz="2400" b="1" dirty="0">
                <a:highlight>
                  <a:srgbClr val="FFFF00"/>
                </a:highlight>
              </a:rPr>
              <a:t>How to find it in Oracle ERP?</a:t>
            </a:r>
          </a:p>
          <a:p>
            <a:r>
              <a:rPr lang="en-US" sz="2400" dirty="0"/>
              <a:t>Open the Oracle home page, then choose the Bank statement and reconciliation </a:t>
            </a:r>
          </a:p>
          <a:p>
            <a:endParaRPr lang="en-US" sz="2400" dirty="0">
              <a:solidFill>
                <a:schemeClr val="accent1">
                  <a:lumMod val="75000"/>
                </a:schemeClr>
              </a:solidFill>
              <a:highlight>
                <a:srgbClr val="FFFF00"/>
              </a:highlight>
            </a:endParaRPr>
          </a:p>
          <a:p>
            <a:endParaRPr lang="en-US" dirty="0"/>
          </a:p>
        </p:txBody>
      </p:sp>
    </p:spTree>
    <p:extLst>
      <p:ext uri="{BB962C8B-B14F-4D97-AF65-F5344CB8AC3E}">
        <p14:creationId xmlns:p14="http://schemas.microsoft.com/office/powerpoint/2010/main" val="3096682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930FD-3144-31DD-F660-FD22E883D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22919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1F067-3FBF-79A2-C84F-590FAE76C734}"/>
              </a:ext>
            </a:extLst>
          </p:cNvPr>
          <p:cNvSpPr>
            <a:spLocks noGrp="1"/>
          </p:cNvSpPr>
          <p:nvPr>
            <p:ph type="title"/>
          </p:nvPr>
        </p:nvSpPr>
        <p:spPr/>
        <p:txBody>
          <a:bodyPr>
            <a:normAutofit/>
          </a:bodyPr>
          <a:lstStyle/>
          <a:p>
            <a:pPr algn="ctr"/>
            <a:r>
              <a:rPr lang="en-US" sz="2800" b="1" i="1" dirty="0">
                <a:solidFill>
                  <a:schemeClr val="accent1">
                    <a:lumMod val="75000"/>
                  </a:schemeClr>
                </a:solidFill>
              </a:rPr>
              <a:t>Reconcile bank statement window </a:t>
            </a:r>
          </a:p>
        </p:txBody>
      </p:sp>
      <p:sp>
        <p:nvSpPr>
          <p:cNvPr id="4" name="Text Placeholder 3">
            <a:extLst>
              <a:ext uri="{FF2B5EF4-FFF2-40B4-BE49-F238E27FC236}">
                <a16:creationId xmlns:a16="http://schemas.microsoft.com/office/drawing/2014/main" id="{15F584BD-4069-770B-F9C1-17635F507756}"/>
              </a:ext>
            </a:extLst>
          </p:cNvPr>
          <p:cNvSpPr>
            <a:spLocks noGrp="1"/>
          </p:cNvSpPr>
          <p:nvPr>
            <p:ph type="body" sz="half" idx="2"/>
          </p:nvPr>
        </p:nvSpPr>
        <p:spPr/>
        <p:txBody>
          <a:bodyPr>
            <a:normAutofit fontScale="70000" lnSpcReduction="20000"/>
          </a:bodyPr>
          <a:lstStyle/>
          <a:p>
            <a:endParaRPr lang="ar-EG" dirty="0"/>
          </a:p>
          <a:p>
            <a:pPr marL="285750" indent="-285750">
              <a:buFont typeface="Arial" panose="020B0604020202020204" pitchFamily="34" charset="0"/>
              <a:buChar char="•"/>
            </a:pPr>
            <a:r>
              <a:rPr lang="en-US" sz="2400" b="1" dirty="0">
                <a:solidFill>
                  <a:schemeClr val="accent1">
                    <a:lumMod val="60000"/>
                    <a:lumOff val="40000"/>
                  </a:schemeClr>
                </a:solidFill>
              </a:rPr>
              <a:t>Explain page contents</a:t>
            </a:r>
            <a:endParaRPr lang="ar-EG" sz="2400" b="1" dirty="0">
              <a:solidFill>
                <a:schemeClr val="accent1">
                  <a:lumMod val="60000"/>
                  <a:lumOff val="40000"/>
                </a:schemeClr>
              </a:solidFill>
            </a:endParaRPr>
          </a:p>
          <a:p>
            <a:pPr marL="285750" indent="-285750">
              <a:buFont typeface="Arial" panose="020B0604020202020204" pitchFamily="34" charset="0"/>
              <a:buChar char="•"/>
            </a:pPr>
            <a:endParaRPr lang="en-US" sz="2400" b="1" dirty="0">
              <a:solidFill>
                <a:schemeClr val="accent1">
                  <a:lumMod val="60000"/>
                  <a:lumOff val="40000"/>
                </a:schemeClr>
              </a:solidFill>
            </a:endParaRPr>
          </a:p>
          <a:p>
            <a:pPr marL="285750" indent="-285750">
              <a:buFont typeface="Arial" panose="020B0604020202020204" pitchFamily="34" charset="0"/>
              <a:buChar char="•"/>
            </a:pPr>
            <a:r>
              <a:rPr lang="en-US" sz="2400" b="1" dirty="0">
                <a:solidFill>
                  <a:schemeClr val="accent1">
                    <a:lumMod val="60000"/>
                    <a:lumOff val="40000"/>
                  </a:schemeClr>
                </a:solidFill>
              </a:rPr>
              <a:t>Choose element </a:t>
            </a:r>
          </a:p>
          <a:p>
            <a:pPr marL="285750" indent="-285750">
              <a:buFont typeface="Arial" panose="020B0604020202020204" pitchFamily="34" charset="0"/>
              <a:buChar char="•"/>
            </a:pPr>
            <a:endParaRPr lang="en-US" sz="2400" b="1" dirty="0">
              <a:solidFill>
                <a:schemeClr val="accent1">
                  <a:lumMod val="60000"/>
                  <a:lumOff val="40000"/>
                </a:schemeClr>
              </a:solidFill>
            </a:endParaRPr>
          </a:p>
          <a:p>
            <a:pPr marL="285750" indent="-285750">
              <a:buFont typeface="Arial" panose="020B0604020202020204" pitchFamily="34" charset="0"/>
              <a:buChar char="•"/>
            </a:pPr>
            <a:r>
              <a:rPr lang="en-US" sz="2400" b="1" dirty="0">
                <a:solidFill>
                  <a:schemeClr val="accent1">
                    <a:lumMod val="60000"/>
                    <a:lumOff val="40000"/>
                  </a:schemeClr>
                </a:solidFill>
              </a:rPr>
              <a:t>Click review button</a:t>
            </a:r>
          </a:p>
          <a:p>
            <a:pPr marL="285750" indent="-285750">
              <a:buFont typeface="Arial" panose="020B0604020202020204" pitchFamily="34" charset="0"/>
              <a:buChar char="•"/>
            </a:pPr>
            <a:endParaRPr lang="en-US" sz="2400" b="1" dirty="0">
              <a:solidFill>
                <a:schemeClr val="accent1">
                  <a:lumMod val="60000"/>
                  <a:lumOff val="40000"/>
                </a:schemeClr>
              </a:solidFill>
            </a:endParaRPr>
          </a:p>
        </p:txBody>
      </p:sp>
      <p:pic>
        <p:nvPicPr>
          <p:cNvPr id="9" name="Content Placeholder 8">
            <a:extLst>
              <a:ext uri="{FF2B5EF4-FFF2-40B4-BE49-F238E27FC236}">
                <a16:creationId xmlns:a16="http://schemas.microsoft.com/office/drawing/2014/main" id="{8138418E-71B5-B44B-9D0C-F8C70D699F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3488" y="1009584"/>
            <a:ext cx="6013450" cy="4237169"/>
          </a:xfrm>
        </p:spPr>
      </p:pic>
    </p:spTree>
    <p:extLst>
      <p:ext uri="{BB962C8B-B14F-4D97-AF65-F5344CB8AC3E}">
        <p14:creationId xmlns:p14="http://schemas.microsoft.com/office/powerpoint/2010/main" val="1272229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898F9-E726-1899-D1C2-55641F791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72" y="0"/>
            <a:ext cx="12355772" cy="6858000"/>
          </a:xfrm>
          <a:prstGeom prst="rect">
            <a:avLst/>
          </a:prstGeom>
        </p:spPr>
      </p:pic>
    </p:spTree>
    <p:extLst>
      <p:ext uri="{BB962C8B-B14F-4D97-AF65-F5344CB8AC3E}">
        <p14:creationId xmlns:p14="http://schemas.microsoft.com/office/powerpoint/2010/main" val="8789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9353-6D2B-77F2-399C-2F0CF6233836}"/>
              </a:ext>
            </a:extLst>
          </p:cNvPr>
          <p:cNvSpPr>
            <a:spLocks noGrp="1"/>
          </p:cNvSpPr>
          <p:nvPr>
            <p:ph type="title"/>
          </p:nvPr>
        </p:nvSpPr>
        <p:spPr/>
        <p:txBody>
          <a:bodyPr>
            <a:normAutofit/>
          </a:bodyPr>
          <a:lstStyle/>
          <a:p>
            <a:r>
              <a:rPr lang="en-US" sz="2800" b="1" i="1" dirty="0">
                <a:solidFill>
                  <a:schemeClr val="accent1">
                    <a:lumMod val="75000"/>
                  </a:schemeClr>
                </a:solidFill>
              </a:rPr>
              <a:t>Bank statement window</a:t>
            </a:r>
            <a:endParaRPr lang="en-US" sz="2800" dirty="0"/>
          </a:p>
        </p:txBody>
      </p:sp>
      <p:sp>
        <p:nvSpPr>
          <p:cNvPr id="4" name="Text Placeholder 3">
            <a:extLst>
              <a:ext uri="{FF2B5EF4-FFF2-40B4-BE49-F238E27FC236}">
                <a16:creationId xmlns:a16="http://schemas.microsoft.com/office/drawing/2014/main" id="{58DEFBD9-608B-090F-D46B-CE4085F4993D}"/>
              </a:ext>
            </a:extLst>
          </p:cNvPr>
          <p:cNvSpPr>
            <a:spLocks noGrp="1"/>
          </p:cNvSpPr>
          <p:nvPr>
            <p:ph type="body" sz="half" idx="2"/>
          </p:nvPr>
        </p:nvSpPr>
        <p:spPr/>
        <p:txBody>
          <a:bodyPr/>
          <a:lstStyle/>
          <a:p>
            <a:endParaRPr lang="en-US" dirty="0"/>
          </a:p>
          <a:p>
            <a:pPr marL="342900" indent="-342900">
              <a:buFont typeface="Arial" panose="020B0604020202020204" pitchFamily="34" charset="0"/>
              <a:buChar char="•"/>
            </a:pPr>
            <a:r>
              <a:rPr lang="en-US" sz="2000" b="1" dirty="0">
                <a:solidFill>
                  <a:schemeClr val="accent1">
                    <a:lumMod val="60000"/>
                    <a:lumOff val="40000"/>
                  </a:schemeClr>
                </a:solidFill>
              </a:rPr>
              <a:t> Explain page content</a:t>
            </a:r>
          </a:p>
          <a:p>
            <a:pPr marL="342900" indent="-342900">
              <a:buFont typeface="Arial" panose="020B0604020202020204" pitchFamily="34" charset="0"/>
              <a:buChar char="•"/>
            </a:pPr>
            <a:endParaRPr lang="en-US" sz="2000" b="1" dirty="0">
              <a:solidFill>
                <a:schemeClr val="accent1">
                  <a:lumMod val="60000"/>
                  <a:lumOff val="40000"/>
                </a:schemeClr>
              </a:solidFill>
            </a:endParaRPr>
          </a:p>
          <a:p>
            <a:pPr marL="342900" indent="-342900">
              <a:buFont typeface="Arial" panose="020B0604020202020204" pitchFamily="34" charset="0"/>
              <a:buChar char="•"/>
            </a:pPr>
            <a:r>
              <a:rPr lang="en-US" sz="2000" b="1" dirty="0">
                <a:solidFill>
                  <a:schemeClr val="accent1">
                    <a:lumMod val="60000"/>
                    <a:lumOff val="40000"/>
                  </a:schemeClr>
                </a:solidFill>
              </a:rPr>
              <a:t>Click line button</a:t>
            </a:r>
          </a:p>
        </p:txBody>
      </p:sp>
      <p:pic>
        <p:nvPicPr>
          <p:cNvPr id="12" name="Content Placeholder 11">
            <a:extLst>
              <a:ext uri="{FF2B5EF4-FFF2-40B4-BE49-F238E27FC236}">
                <a16:creationId xmlns:a16="http://schemas.microsoft.com/office/drawing/2014/main" id="{8F25BB70-5025-C948-FB48-B4C924913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7784" y="578561"/>
            <a:ext cx="7055893" cy="4875111"/>
          </a:xfrm>
        </p:spPr>
      </p:pic>
    </p:spTree>
    <p:extLst>
      <p:ext uri="{BB962C8B-B14F-4D97-AF65-F5344CB8AC3E}">
        <p14:creationId xmlns:p14="http://schemas.microsoft.com/office/powerpoint/2010/main" val="123732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17667-808D-D765-11E6-82280CF2E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078269" cy="6858000"/>
          </a:xfrm>
          <a:prstGeom prst="rect">
            <a:avLst/>
          </a:prstGeom>
        </p:spPr>
      </p:pic>
    </p:spTree>
    <p:extLst>
      <p:ext uri="{BB962C8B-B14F-4D97-AF65-F5344CB8AC3E}">
        <p14:creationId xmlns:p14="http://schemas.microsoft.com/office/powerpoint/2010/main" val="121611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32DB8-D589-ED75-F5D9-F65EAC557B2A}"/>
              </a:ext>
            </a:extLst>
          </p:cNvPr>
          <p:cNvSpPr>
            <a:spLocks noGrp="1"/>
          </p:cNvSpPr>
          <p:nvPr>
            <p:ph type="title"/>
          </p:nvPr>
        </p:nvSpPr>
        <p:spPr>
          <a:xfrm>
            <a:off x="638882" y="3644544"/>
            <a:ext cx="10909640" cy="1067696"/>
          </a:xfrm>
        </p:spPr>
        <p:txBody>
          <a:bodyPr vert="horz" lIns="91440" tIns="45720" rIns="91440" bIns="45720" rtlCol="0" anchor="ctr">
            <a:normAutofit/>
          </a:bodyPr>
          <a:lstStyle/>
          <a:p>
            <a:pPr algn="ctr"/>
            <a:r>
              <a:rPr lang="en-US" sz="5600" kern="1200" dirty="0">
                <a:solidFill>
                  <a:schemeClr val="tx1"/>
                </a:solidFill>
                <a:latin typeface="+mj-lt"/>
                <a:ea typeface="+mj-ea"/>
                <a:cs typeface="+mj-cs"/>
              </a:rPr>
              <a:t>Create and configure bank accounts</a:t>
            </a:r>
          </a:p>
        </p:txBody>
      </p:sp>
      <p:pic>
        <p:nvPicPr>
          <p:cNvPr id="36" name="Graphic 35" descr="Bank">
            <a:extLst>
              <a:ext uri="{FF2B5EF4-FFF2-40B4-BE49-F238E27FC236}">
                <a16:creationId xmlns:a16="http://schemas.microsoft.com/office/drawing/2014/main" id="{68E7A6A5-BC0C-E733-F0C0-066AF813D7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2700" y="591670"/>
            <a:ext cx="2742004" cy="2742004"/>
          </a:xfrm>
          <a:prstGeom prst="rect">
            <a:avLst/>
          </a:prstGeom>
        </p:spPr>
      </p:pic>
      <p:sp>
        <p:nvSpPr>
          <p:cNvPr id="5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EF0F9E9-7A22-F5EF-9ABF-6E8ED7E08FC2}"/>
              </a:ext>
            </a:extLst>
          </p:cNvPr>
          <p:cNvSpPr txBox="1">
            <a:spLocks/>
          </p:cNvSpPr>
          <p:nvPr/>
        </p:nvSpPr>
        <p:spPr>
          <a:xfrm>
            <a:off x="3593592" y="5587900"/>
            <a:ext cx="5000220" cy="392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Cambria Math" panose="02040503050406030204" pitchFamily="18" charset="0"/>
                <a:ea typeface="Cambria Math" panose="02040503050406030204" pitchFamily="18" charset="0"/>
              </a:rPr>
              <a:t>Presented By : Amr Abd El-Monem Ibrahim Elmohdy</a:t>
            </a:r>
          </a:p>
        </p:txBody>
      </p:sp>
    </p:spTree>
    <p:extLst>
      <p:ext uri="{BB962C8B-B14F-4D97-AF65-F5344CB8AC3E}">
        <p14:creationId xmlns:p14="http://schemas.microsoft.com/office/powerpoint/2010/main" val="253044810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E5AF5-77F9-56ED-BA9C-0DD8B113BC89}"/>
              </a:ext>
            </a:extLst>
          </p:cNvPr>
          <p:cNvSpPr>
            <a:spLocks noGrp="1"/>
          </p:cNvSpPr>
          <p:nvPr>
            <p:ph type="title"/>
          </p:nvPr>
        </p:nvSpPr>
        <p:spPr>
          <a:xfrm>
            <a:off x="494163" y="675862"/>
            <a:ext cx="4223607" cy="2277464"/>
          </a:xfrm>
        </p:spPr>
        <p:txBody>
          <a:bodyPr/>
          <a:lstStyle/>
          <a:p>
            <a:r>
              <a:rPr lang="en-US" sz="3200" b="1" i="1" dirty="0">
                <a:solidFill>
                  <a:schemeClr val="accent1">
                    <a:lumMod val="75000"/>
                  </a:schemeClr>
                </a:solidFill>
              </a:rPr>
              <a:t>Bank statement line  window</a:t>
            </a:r>
            <a:endParaRPr lang="en-US" dirty="0"/>
          </a:p>
        </p:txBody>
      </p:sp>
      <p:sp>
        <p:nvSpPr>
          <p:cNvPr id="4" name="Text Placeholder 3">
            <a:extLst>
              <a:ext uri="{FF2B5EF4-FFF2-40B4-BE49-F238E27FC236}">
                <a16:creationId xmlns:a16="http://schemas.microsoft.com/office/drawing/2014/main" id="{22049FE0-48AC-316B-04F0-657E8E3DB087}"/>
              </a:ext>
            </a:extLst>
          </p:cNvPr>
          <p:cNvSpPr>
            <a:spLocks noGrp="1"/>
          </p:cNvSpPr>
          <p:nvPr>
            <p:ph type="body" sz="half" idx="2"/>
          </p:nvPr>
        </p:nvSpPr>
        <p:spPr>
          <a:xfrm>
            <a:off x="785533" y="2953325"/>
            <a:ext cx="3932237" cy="3228814"/>
          </a:xfrm>
        </p:spPr>
        <p:txBody>
          <a:bodyPr/>
          <a:lstStyle/>
          <a:p>
            <a:pPr marL="285750" indent="-285750">
              <a:buFont typeface="Arial" panose="020B0604020202020204" pitchFamily="34" charset="0"/>
              <a:buChar char="•"/>
            </a:pPr>
            <a:endParaRPr lang="en-US" sz="2000" b="1" dirty="0">
              <a:solidFill>
                <a:schemeClr val="accent1">
                  <a:lumMod val="60000"/>
                  <a:lumOff val="40000"/>
                </a:schemeClr>
              </a:solidFill>
            </a:endParaRPr>
          </a:p>
          <a:p>
            <a:pPr marL="285750" indent="-285750">
              <a:buFont typeface="Arial" panose="020B0604020202020204" pitchFamily="34" charset="0"/>
              <a:buChar char="•"/>
            </a:pPr>
            <a:r>
              <a:rPr lang="en-US" sz="2000" b="1" dirty="0">
                <a:solidFill>
                  <a:schemeClr val="accent1">
                    <a:lumMod val="60000"/>
                    <a:lumOff val="40000"/>
                  </a:schemeClr>
                </a:solidFill>
              </a:rPr>
              <a:t>Explain page contents</a:t>
            </a:r>
          </a:p>
          <a:p>
            <a:pPr marL="285750" indent="-285750">
              <a:buFont typeface="Arial" panose="020B0604020202020204" pitchFamily="34" charset="0"/>
              <a:buChar char="•"/>
            </a:pPr>
            <a:endParaRPr lang="en-US" sz="2000" b="1" dirty="0">
              <a:solidFill>
                <a:schemeClr val="accent1">
                  <a:lumMod val="60000"/>
                  <a:lumOff val="40000"/>
                </a:schemeClr>
              </a:solidFill>
            </a:endParaRPr>
          </a:p>
          <a:p>
            <a:pPr marL="285750" indent="-285750">
              <a:buFont typeface="Arial" panose="020B0604020202020204" pitchFamily="34" charset="0"/>
              <a:buChar char="•"/>
            </a:pPr>
            <a:r>
              <a:rPr lang="en-US" sz="2000" b="1" dirty="0">
                <a:solidFill>
                  <a:schemeClr val="accent1">
                    <a:lumMod val="60000"/>
                    <a:lumOff val="40000"/>
                  </a:schemeClr>
                </a:solidFill>
              </a:rPr>
              <a:t>Click Available button</a:t>
            </a:r>
            <a:endParaRPr lang="ar-EG" sz="2000" b="1" dirty="0">
              <a:solidFill>
                <a:schemeClr val="accent1">
                  <a:lumMod val="60000"/>
                  <a:lumOff val="40000"/>
                </a:schemeClr>
              </a:solidFill>
            </a:endParaRPr>
          </a:p>
          <a:p>
            <a:pPr marL="285750" indent="-285750">
              <a:buFont typeface="Arial" panose="020B0604020202020204" pitchFamily="34" charset="0"/>
              <a:buChar char="•"/>
            </a:pPr>
            <a:endParaRPr lang="en-US" dirty="0">
              <a:solidFill>
                <a:schemeClr val="accent1">
                  <a:lumMod val="60000"/>
                  <a:lumOff val="40000"/>
                </a:schemeClr>
              </a:solidFill>
            </a:endParaRPr>
          </a:p>
        </p:txBody>
      </p:sp>
      <p:pic>
        <p:nvPicPr>
          <p:cNvPr id="7" name="Content Placeholder 6">
            <a:extLst>
              <a:ext uri="{FF2B5EF4-FFF2-40B4-BE49-F238E27FC236}">
                <a16:creationId xmlns:a16="http://schemas.microsoft.com/office/drawing/2014/main" id="{B7931754-8254-AC02-898B-0EBD56AD83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3488" y="873125"/>
            <a:ext cx="6013450" cy="4510087"/>
          </a:xfrm>
        </p:spPr>
      </p:pic>
    </p:spTree>
    <p:extLst>
      <p:ext uri="{BB962C8B-B14F-4D97-AF65-F5344CB8AC3E}">
        <p14:creationId xmlns:p14="http://schemas.microsoft.com/office/powerpoint/2010/main" val="1122257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DFCC9-474F-DD49-9938-456514819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4" y="0"/>
            <a:ext cx="12096466" cy="6858000"/>
          </a:xfrm>
          <a:prstGeom prst="rect">
            <a:avLst/>
          </a:prstGeom>
        </p:spPr>
      </p:pic>
    </p:spTree>
    <p:extLst>
      <p:ext uri="{BB962C8B-B14F-4D97-AF65-F5344CB8AC3E}">
        <p14:creationId xmlns:p14="http://schemas.microsoft.com/office/powerpoint/2010/main" val="2790971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FBF4-F542-F37D-BC14-AA4A6E473179}"/>
              </a:ext>
            </a:extLst>
          </p:cNvPr>
          <p:cNvSpPr>
            <a:spLocks noGrp="1"/>
          </p:cNvSpPr>
          <p:nvPr>
            <p:ph type="title"/>
          </p:nvPr>
        </p:nvSpPr>
        <p:spPr/>
        <p:txBody>
          <a:bodyPr/>
          <a:lstStyle/>
          <a:p>
            <a:r>
              <a:rPr lang="en-US" b="1" dirty="0">
                <a:solidFill>
                  <a:schemeClr val="accent1">
                    <a:lumMod val="75000"/>
                  </a:schemeClr>
                </a:solidFill>
              </a:rPr>
              <a:t>Available transaction window </a:t>
            </a:r>
          </a:p>
        </p:txBody>
      </p:sp>
      <p:sp>
        <p:nvSpPr>
          <p:cNvPr id="4" name="Text Placeholder 3">
            <a:extLst>
              <a:ext uri="{FF2B5EF4-FFF2-40B4-BE49-F238E27FC236}">
                <a16:creationId xmlns:a16="http://schemas.microsoft.com/office/drawing/2014/main" id="{F52A4A27-0CDE-177A-02D1-2A31E8EA6456}"/>
              </a:ext>
            </a:extLst>
          </p:cNvPr>
          <p:cNvSpPr>
            <a:spLocks noGrp="1"/>
          </p:cNvSpPr>
          <p:nvPr>
            <p:ph type="body" sz="half" idx="2"/>
          </p:nvPr>
        </p:nvSpPr>
        <p:spPr/>
        <p:txBody>
          <a:bodyPr>
            <a:normAutofit fontScale="92500" lnSpcReduction="20000"/>
          </a:bodyPr>
          <a:lstStyle/>
          <a:p>
            <a:endParaRPr lang="en-US" dirty="0"/>
          </a:p>
          <a:p>
            <a:pPr marL="285750" indent="-285750">
              <a:buFont typeface="Arial" panose="020B0604020202020204" pitchFamily="34" charset="0"/>
              <a:buChar char="•"/>
            </a:pPr>
            <a:r>
              <a:rPr lang="en-US" sz="2000" b="1" dirty="0">
                <a:solidFill>
                  <a:schemeClr val="accent1">
                    <a:lumMod val="60000"/>
                    <a:lumOff val="40000"/>
                  </a:schemeClr>
                </a:solidFill>
              </a:rPr>
              <a:t>Explain page contents</a:t>
            </a:r>
            <a:endParaRPr lang="ar-EG" sz="2000" b="1" dirty="0">
              <a:solidFill>
                <a:schemeClr val="accent1">
                  <a:lumMod val="60000"/>
                  <a:lumOff val="40000"/>
                </a:schemeClr>
              </a:solidFill>
            </a:endParaRPr>
          </a:p>
          <a:p>
            <a:endParaRPr lang="en-US" dirty="0"/>
          </a:p>
          <a:p>
            <a:endParaRPr lang="en-US" dirty="0"/>
          </a:p>
          <a:p>
            <a:pPr marL="285750" indent="-285750">
              <a:buFont typeface="Arial" panose="020B0604020202020204" pitchFamily="34" charset="0"/>
              <a:buChar char="•"/>
            </a:pPr>
            <a:r>
              <a:rPr lang="en-US" sz="2000" b="1" dirty="0">
                <a:solidFill>
                  <a:schemeClr val="accent1">
                    <a:lumMod val="60000"/>
                    <a:lumOff val="40000"/>
                  </a:schemeClr>
                </a:solidFill>
              </a:rPr>
              <a:t>Click the reconciled button</a:t>
            </a:r>
          </a:p>
          <a:p>
            <a:endParaRPr lang="en-US" dirty="0"/>
          </a:p>
        </p:txBody>
      </p:sp>
      <p:pic>
        <p:nvPicPr>
          <p:cNvPr id="7" name="Content Placeholder 6">
            <a:extLst>
              <a:ext uri="{FF2B5EF4-FFF2-40B4-BE49-F238E27FC236}">
                <a16:creationId xmlns:a16="http://schemas.microsoft.com/office/drawing/2014/main" id="{344BD479-E110-4FDA-C432-1553ABCC4C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3488" y="873125"/>
            <a:ext cx="6013450" cy="4510087"/>
          </a:xfrm>
        </p:spPr>
      </p:pic>
    </p:spTree>
    <p:extLst>
      <p:ext uri="{BB962C8B-B14F-4D97-AF65-F5344CB8AC3E}">
        <p14:creationId xmlns:p14="http://schemas.microsoft.com/office/powerpoint/2010/main" val="2021350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1FFC1-0696-3AC1-0B99-33B53C444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0473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A590-330E-4910-E8BE-D6933D0AD2DD}"/>
              </a:ext>
            </a:extLst>
          </p:cNvPr>
          <p:cNvSpPr>
            <a:spLocks noGrp="1"/>
          </p:cNvSpPr>
          <p:nvPr>
            <p:ph type="title"/>
          </p:nvPr>
        </p:nvSpPr>
        <p:spPr>
          <a:xfrm>
            <a:off x="1135063" y="798973"/>
            <a:ext cx="3582708" cy="2247117"/>
          </a:xfrm>
        </p:spPr>
        <p:txBody>
          <a:bodyPr/>
          <a:lstStyle/>
          <a:p>
            <a:r>
              <a:rPr lang="en-US" sz="3200" b="1" i="1" dirty="0">
                <a:solidFill>
                  <a:schemeClr val="accent1">
                    <a:lumMod val="75000"/>
                  </a:schemeClr>
                </a:solidFill>
              </a:rPr>
              <a:t>Bank statement line  window</a:t>
            </a:r>
            <a:endParaRPr lang="en-US" dirty="0"/>
          </a:p>
        </p:txBody>
      </p:sp>
      <p:sp>
        <p:nvSpPr>
          <p:cNvPr id="4" name="Text Placeholder 3">
            <a:extLst>
              <a:ext uri="{FF2B5EF4-FFF2-40B4-BE49-F238E27FC236}">
                <a16:creationId xmlns:a16="http://schemas.microsoft.com/office/drawing/2014/main" id="{3A8A30DC-C1DF-CFAE-F7D6-FF11B8180B81}"/>
              </a:ext>
            </a:extLst>
          </p:cNvPr>
          <p:cNvSpPr>
            <a:spLocks noGrp="1"/>
          </p:cNvSpPr>
          <p:nvPr>
            <p:ph type="body" sz="half" idx="2"/>
          </p:nvPr>
        </p:nvSpPr>
        <p:spPr/>
        <p:txBody>
          <a:bodyPr/>
          <a:lstStyle/>
          <a:p>
            <a:endParaRPr lang="en-US" dirty="0"/>
          </a:p>
          <a:p>
            <a:endParaRPr lang="en-US" dirty="0"/>
          </a:p>
          <a:p>
            <a:pPr marL="1257300" lvl="2" indent="-342900">
              <a:buFont typeface="Arial" panose="020B0604020202020204" pitchFamily="34" charset="0"/>
              <a:buChar char="•"/>
            </a:pPr>
            <a:r>
              <a:rPr lang="en-US" sz="2400" dirty="0">
                <a:solidFill>
                  <a:srgbClr val="FF0000"/>
                </a:solidFill>
              </a:rPr>
              <a:t>NOTICE</a:t>
            </a:r>
          </a:p>
        </p:txBody>
      </p:sp>
      <p:pic>
        <p:nvPicPr>
          <p:cNvPr id="8" name="Content Placeholder 7">
            <a:extLst>
              <a:ext uri="{FF2B5EF4-FFF2-40B4-BE49-F238E27FC236}">
                <a16:creationId xmlns:a16="http://schemas.microsoft.com/office/drawing/2014/main" id="{89CBC972-DF96-8EA9-96FD-CC898F4360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3487" y="880955"/>
            <a:ext cx="6215915" cy="4494427"/>
          </a:xfrm>
        </p:spPr>
      </p:pic>
    </p:spTree>
    <p:extLst>
      <p:ext uri="{BB962C8B-B14F-4D97-AF65-F5344CB8AC3E}">
        <p14:creationId xmlns:p14="http://schemas.microsoft.com/office/powerpoint/2010/main" val="1727418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4352E7-62FA-1C7E-3E77-AC46C46A1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17604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D82F-0F1C-6AEC-4E88-AC6334026689}"/>
              </a:ext>
            </a:extLst>
          </p:cNvPr>
          <p:cNvSpPr>
            <a:spLocks noGrp="1"/>
          </p:cNvSpPr>
          <p:nvPr>
            <p:ph type="title"/>
          </p:nvPr>
        </p:nvSpPr>
        <p:spPr>
          <a:xfrm>
            <a:off x="839788" y="846160"/>
            <a:ext cx="3932237" cy="1048901"/>
          </a:xfrm>
        </p:spPr>
        <p:txBody>
          <a:bodyPr>
            <a:normAutofit/>
          </a:bodyPr>
          <a:lstStyle/>
          <a:p>
            <a:pPr algn="ctr"/>
            <a:r>
              <a:rPr lang="en-US" sz="2800" b="1" i="1" dirty="0">
                <a:solidFill>
                  <a:schemeClr val="accent1">
                    <a:lumMod val="75000"/>
                  </a:schemeClr>
                </a:solidFill>
              </a:rPr>
              <a:t>Bank statement window</a:t>
            </a:r>
            <a:endParaRPr lang="en-US" sz="2800" dirty="0"/>
          </a:p>
        </p:txBody>
      </p:sp>
      <p:sp>
        <p:nvSpPr>
          <p:cNvPr id="4" name="Text Placeholder 3">
            <a:extLst>
              <a:ext uri="{FF2B5EF4-FFF2-40B4-BE49-F238E27FC236}">
                <a16:creationId xmlns:a16="http://schemas.microsoft.com/office/drawing/2014/main" id="{0CD6FEF6-F705-9E29-FE36-F7ED59BA8174}"/>
              </a:ext>
            </a:extLst>
          </p:cNvPr>
          <p:cNvSpPr>
            <a:spLocks noGrp="1"/>
          </p:cNvSpPr>
          <p:nvPr>
            <p:ph type="body" sz="half" idx="2"/>
          </p:nvPr>
        </p:nvSpPr>
        <p:spPr>
          <a:xfrm>
            <a:off x="1187403" y="3245247"/>
            <a:ext cx="3584622" cy="2248181"/>
          </a:xfrm>
        </p:spPr>
        <p:txBody>
          <a:bodyPr/>
          <a:lstStyle/>
          <a:p>
            <a:pPr lvl="1"/>
            <a:endParaRPr lang="en-US" sz="1600" dirty="0"/>
          </a:p>
          <a:p>
            <a:pPr lvl="1"/>
            <a:endParaRPr lang="en-US" sz="1600" dirty="0"/>
          </a:p>
          <a:p>
            <a:pPr lvl="2"/>
            <a:r>
              <a:rPr lang="en-US" sz="2400" b="1" dirty="0">
                <a:solidFill>
                  <a:srgbClr val="FF0000"/>
                </a:solidFill>
              </a:rPr>
              <a:t>NOTICE</a:t>
            </a:r>
            <a:endParaRPr lang="en-US" b="1" dirty="0">
              <a:solidFill>
                <a:srgbClr val="FF0000"/>
              </a:solidFill>
            </a:endParaRPr>
          </a:p>
          <a:p>
            <a:pPr marL="285750" indent="-285750">
              <a:buFont typeface="Arial" panose="020B0604020202020204" pitchFamily="34" charset="0"/>
              <a:buChar char="•"/>
            </a:pPr>
            <a:r>
              <a:rPr lang="en-US" sz="2400" dirty="0">
                <a:solidFill>
                  <a:schemeClr val="accent1">
                    <a:lumMod val="60000"/>
                    <a:lumOff val="40000"/>
                  </a:schemeClr>
                </a:solidFill>
              </a:rPr>
              <a:t>Click complete button </a:t>
            </a:r>
          </a:p>
        </p:txBody>
      </p:sp>
      <p:pic>
        <p:nvPicPr>
          <p:cNvPr id="8" name="Content Placeholder 7">
            <a:extLst>
              <a:ext uri="{FF2B5EF4-FFF2-40B4-BE49-F238E27FC236}">
                <a16:creationId xmlns:a16="http://schemas.microsoft.com/office/drawing/2014/main" id="{D0ABCF6C-7154-89CE-5D5F-D29F2919B3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3488" y="927424"/>
            <a:ext cx="6013450" cy="4401489"/>
          </a:xfrm>
        </p:spPr>
      </p:pic>
    </p:spTree>
    <p:extLst>
      <p:ext uri="{BB962C8B-B14F-4D97-AF65-F5344CB8AC3E}">
        <p14:creationId xmlns:p14="http://schemas.microsoft.com/office/powerpoint/2010/main" val="493082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89C042-4E22-D0AB-FD6A-E37235C8E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4" y="0"/>
            <a:ext cx="12096466" cy="6765878"/>
          </a:xfrm>
          <a:prstGeom prst="rect">
            <a:avLst/>
          </a:prstGeom>
        </p:spPr>
      </p:pic>
    </p:spTree>
    <p:extLst>
      <p:ext uri="{BB962C8B-B14F-4D97-AF65-F5344CB8AC3E}">
        <p14:creationId xmlns:p14="http://schemas.microsoft.com/office/powerpoint/2010/main" val="4224559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Old wrinkled hands with some coins">
            <a:extLst>
              <a:ext uri="{FF2B5EF4-FFF2-40B4-BE49-F238E27FC236}">
                <a16:creationId xmlns:a16="http://schemas.microsoft.com/office/drawing/2014/main" id="{C4327D7D-B483-1651-2581-2D8AE749AE2D}"/>
              </a:ext>
            </a:extLst>
          </p:cNvPr>
          <p:cNvPicPr>
            <a:picLocks noChangeAspect="1"/>
          </p:cNvPicPr>
          <p:nvPr/>
        </p:nvPicPr>
        <p:blipFill>
          <a:blip r:embed="rId3">
            <a:alphaModFix/>
          </a:blip>
          <a:srcRect b="15730"/>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86862F-9E40-0D61-D654-DA70D2E561C0}"/>
              </a:ext>
            </a:extLst>
          </p:cNvPr>
          <p:cNvSpPr>
            <a:spLocks noGrp="1"/>
          </p:cNvSpPr>
          <p:nvPr>
            <p:ph type="ctrTitle"/>
          </p:nvPr>
        </p:nvSpPr>
        <p:spPr>
          <a:xfrm>
            <a:off x="762000" y="1137435"/>
            <a:ext cx="7800660" cy="749118"/>
          </a:xfrm>
        </p:spPr>
        <p:txBody>
          <a:bodyPr vert="horz" lIns="91440" tIns="45720" rIns="91440" bIns="45720" rtlCol="0" anchor="t">
            <a:normAutofit/>
          </a:bodyPr>
          <a:lstStyle/>
          <a:p>
            <a:pPr algn="l"/>
            <a:r>
              <a:rPr lang="en-US" sz="4000" dirty="0">
                <a:solidFill>
                  <a:srgbClr val="FFFFFF"/>
                </a:solidFill>
              </a:rPr>
              <a:t>Cash Forecasting</a:t>
            </a:r>
          </a:p>
        </p:txBody>
      </p:sp>
      <p:sp>
        <p:nvSpPr>
          <p:cNvPr id="13" name="Rectangle 12">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69666A-1A09-D9AE-CBD2-61F53FC1459A}"/>
              </a:ext>
            </a:extLst>
          </p:cNvPr>
          <p:cNvSpPr txBox="1"/>
          <p:nvPr/>
        </p:nvSpPr>
        <p:spPr>
          <a:xfrm>
            <a:off x="154806" y="5808327"/>
            <a:ext cx="4874394" cy="345585"/>
          </a:xfrm>
          <a:prstGeom prst="rect">
            <a:avLst/>
          </a:prstGeom>
        </p:spPr>
        <p:txBody>
          <a:bodyPr vert="horz" lIns="91440" tIns="45720" rIns="91440" bIns="45720" rtlCol="0" anchor="b">
            <a:normAutofit/>
          </a:bodyPr>
          <a:lstStyle/>
          <a:p>
            <a:pPr>
              <a:lnSpc>
                <a:spcPct val="90000"/>
              </a:lnSpc>
              <a:spcBef>
                <a:spcPts val="1000"/>
              </a:spcBef>
            </a:pPr>
            <a:r>
              <a:rPr lang="en-US" b="1" dirty="0">
                <a:solidFill>
                  <a:srgbClr val="FFFFFF"/>
                </a:solidFill>
              </a:rPr>
              <a:t>Presented By :Moataz Emad Eldin Hassan</a:t>
            </a:r>
          </a:p>
        </p:txBody>
      </p:sp>
      <p:cxnSp>
        <p:nvCxnSpPr>
          <p:cNvPr id="15" name="Straight Connector 14">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2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B263E-8F67-DFAF-D14D-F2EF0ABF21AD}"/>
              </a:ext>
            </a:extLst>
          </p:cNvPr>
          <p:cNvSpPr>
            <a:spLocks noGrp="1"/>
          </p:cNvSpPr>
          <p:nvPr>
            <p:ph type="title"/>
          </p:nvPr>
        </p:nvSpPr>
        <p:spPr/>
        <p:txBody>
          <a:bodyPr>
            <a:normAutofit/>
          </a:bodyPr>
          <a:lstStyle/>
          <a:p>
            <a:r>
              <a:rPr lang="en-US"/>
              <a:t>Introduction</a:t>
            </a:r>
          </a:p>
        </p:txBody>
      </p:sp>
      <p:graphicFrame>
        <p:nvGraphicFramePr>
          <p:cNvPr id="41" name="Rectangle 1">
            <a:extLst>
              <a:ext uri="{FF2B5EF4-FFF2-40B4-BE49-F238E27FC236}">
                <a16:creationId xmlns:a16="http://schemas.microsoft.com/office/drawing/2014/main" id="{DC3FE493-1B6D-6C5B-C192-27FB9FDE4974}"/>
              </a:ext>
            </a:extLst>
          </p:cNvPr>
          <p:cNvGraphicFramePr>
            <a:graphicFrameLocks noGrp="1"/>
          </p:cNvGraphicFramePr>
          <p:nvPr>
            <p:ph idx="1"/>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365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8048B4-3F65-4EB9-ABA8-099353BE8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AE2FDE4-8ECB-4D0B-B871-D4EE5260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White calculator">
            <a:extLst>
              <a:ext uri="{FF2B5EF4-FFF2-40B4-BE49-F238E27FC236}">
                <a16:creationId xmlns:a16="http://schemas.microsoft.com/office/drawing/2014/main" id="{14B09A6C-EDF6-D343-D3A0-E49AF4132D2E}"/>
              </a:ext>
            </a:extLst>
          </p:cNvPr>
          <p:cNvPicPr>
            <a:picLocks noChangeAspect="1"/>
          </p:cNvPicPr>
          <p:nvPr/>
        </p:nvPicPr>
        <p:blipFill>
          <a:blip r:embed="rId3">
            <a:duotone>
              <a:prstClr val="black"/>
              <a:schemeClr val="bg1">
                <a:tint val="45000"/>
                <a:satMod val="400000"/>
              </a:schemeClr>
            </a:duotone>
            <a:alphaModFix amt="10000"/>
          </a:blip>
          <a:srcRect t="9" b="15721"/>
          <a:stretch/>
        </p:blipFill>
        <p:spPr>
          <a:xfrm>
            <a:off x="20" y="-1"/>
            <a:ext cx="12191980" cy="6858000"/>
          </a:xfrm>
          <a:prstGeom prst="rect">
            <a:avLst/>
          </a:prstGeom>
        </p:spPr>
      </p:pic>
      <p:sp>
        <p:nvSpPr>
          <p:cNvPr id="2" name="Title 1">
            <a:extLst>
              <a:ext uri="{FF2B5EF4-FFF2-40B4-BE49-F238E27FC236}">
                <a16:creationId xmlns:a16="http://schemas.microsoft.com/office/drawing/2014/main" id="{2842E5F9-F3AA-F334-4D77-9CAECB7D4DE7}"/>
              </a:ext>
            </a:extLst>
          </p:cNvPr>
          <p:cNvSpPr>
            <a:spLocks noGrp="1"/>
          </p:cNvSpPr>
          <p:nvPr>
            <p:ph type="ctrTitle"/>
          </p:nvPr>
        </p:nvSpPr>
        <p:spPr>
          <a:xfrm>
            <a:off x="732568" y="1169982"/>
            <a:ext cx="10530318" cy="2736390"/>
          </a:xfrm>
        </p:spPr>
        <p:txBody>
          <a:bodyPr anchor="b">
            <a:normAutofit/>
          </a:bodyPr>
          <a:lstStyle/>
          <a:p>
            <a:pPr algn="l"/>
            <a:r>
              <a:rPr lang="en-US" sz="8000">
                <a:ln w="22225">
                  <a:solidFill>
                    <a:schemeClr val="tx1"/>
                  </a:solidFill>
                  <a:miter lim="800000"/>
                </a:ln>
                <a:solidFill>
                  <a:schemeClr val="tx2"/>
                </a:solidFill>
              </a:rPr>
              <a:t>Steps to define a new bank account</a:t>
            </a:r>
            <a:endParaRPr lang="ar-EG" sz="8000">
              <a:ln w="22225">
                <a:solidFill>
                  <a:schemeClr val="tx1"/>
                </a:solidFill>
                <a:miter lim="800000"/>
              </a:ln>
              <a:solidFill>
                <a:schemeClr val="tx2"/>
              </a:solidFill>
            </a:endParaRPr>
          </a:p>
        </p:txBody>
      </p:sp>
      <p:sp>
        <p:nvSpPr>
          <p:cNvPr id="3" name="Subtitle 2">
            <a:extLst>
              <a:ext uri="{FF2B5EF4-FFF2-40B4-BE49-F238E27FC236}">
                <a16:creationId xmlns:a16="http://schemas.microsoft.com/office/drawing/2014/main" id="{668813C9-8C2E-D803-77D3-59EBA90556D4}"/>
              </a:ext>
            </a:extLst>
          </p:cNvPr>
          <p:cNvSpPr>
            <a:spLocks noGrp="1"/>
          </p:cNvSpPr>
          <p:nvPr>
            <p:ph type="subTitle" idx="1"/>
          </p:nvPr>
        </p:nvSpPr>
        <p:spPr>
          <a:xfrm>
            <a:off x="732567" y="4067745"/>
            <a:ext cx="10530318" cy="1949813"/>
          </a:xfrm>
        </p:spPr>
        <p:txBody>
          <a:bodyPr anchor="t">
            <a:normAutofit/>
          </a:bodyPr>
          <a:lstStyle/>
          <a:p>
            <a:pPr marL="342900" indent="-342900" algn="l">
              <a:buFont typeface="Wingdings" panose="05000000000000000000" pitchFamily="2" charset="2"/>
              <a:buChar char="Ø"/>
            </a:pPr>
            <a:r>
              <a:rPr lang="en-US" sz="2200" dirty="0">
                <a:solidFill>
                  <a:schemeClr val="tx2"/>
                </a:solidFill>
              </a:rPr>
              <a:t>Define bank name.</a:t>
            </a:r>
          </a:p>
          <a:p>
            <a:pPr marL="342900" indent="-342900" algn="l">
              <a:buFont typeface="Wingdings" panose="05000000000000000000" pitchFamily="2" charset="2"/>
              <a:buChar char="Ø"/>
            </a:pPr>
            <a:r>
              <a:rPr lang="en-US" sz="2200" dirty="0">
                <a:solidFill>
                  <a:schemeClr val="tx2"/>
                </a:solidFill>
              </a:rPr>
              <a:t>Define bank branch.</a:t>
            </a:r>
          </a:p>
          <a:p>
            <a:pPr marL="342900" indent="-342900" algn="l">
              <a:buFont typeface="Wingdings" panose="05000000000000000000" pitchFamily="2" charset="2"/>
              <a:buChar char="Ø"/>
            </a:pPr>
            <a:r>
              <a:rPr lang="en-US" sz="2200" dirty="0">
                <a:solidFill>
                  <a:schemeClr val="tx2"/>
                </a:solidFill>
              </a:rPr>
              <a:t>Define bank account.</a:t>
            </a:r>
            <a:endParaRPr lang="ar-EG" sz="2200" dirty="0">
              <a:solidFill>
                <a:schemeClr val="tx2"/>
              </a:solidFill>
            </a:endParaRPr>
          </a:p>
        </p:txBody>
      </p:sp>
      <p:cxnSp>
        <p:nvCxnSpPr>
          <p:cNvPr id="21" name="Straight Connector 20">
            <a:extLst>
              <a:ext uri="{FF2B5EF4-FFF2-40B4-BE49-F238E27FC236}">
                <a16:creationId xmlns:a16="http://schemas.microsoft.com/office/drawing/2014/main" id="{3C86DB23-FEFE-4C3A-88FA-8E855AB1E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BB22FAF-4B4F-40B1-97FF-67CD036C8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8488D89-E3BB-4E60-BF44-5F0BE92E3F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26" name="Straight Connector 25">
              <a:extLst>
                <a:ext uri="{FF2B5EF4-FFF2-40B4-BE49-F238E27FC236}">
                  <a16:creationId xmlns:a16="http://schemas.microsoft.com/office/drawing/2014/main" id="{98FA7B87-C151-46CF-9E07-DD4FD97175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9EB480-500C-4A3E-BED3-513B88DB01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012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after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childTnLst>
                                </p:cTn>
                              </p:par>
                            </p:childTnLst>
                          </p:cTn>
                        </p:par>
                        <p:par>
                          <p:cTn id="7" fill="hold">
                            <p:stCondLst>
                              <p:cond delay="1000"/>
                            </p:stCondLst>
                            <p:childTnLst>
                              <p:par>
                                <p:cTn id="8" presetID="26" presetClass="emph" presetSubtype="0" fill="hold" grpId="1" nodeType="afterEffect">
                                  <p:stCondLst>
                                    <p:cond delay="0"/>
                                  </p:stCondLst>
                                  <p:childTnLst>
                                    <p:animEffect transition="out" filter="fade">
                                      <p:cBhvr>
                                        <p:cTn id="9" dur="500" tmFilter="0, 0; .2, .5; .8, .5; 1, 0"/>
                                        <p:tgtEl>
                                          <p:spTgt spid="3">
                                            <p:txEl>
                                              <p:pRg st="0" end="0"/>
                                            </p:txEl>
                                          </p:spTgt>
                                        </p:tgtEl>
                                      </p:cBhvr>
                                    </p:animEffect>
                                    <p:animScale>
                                      <p:cBhvr>
                                        <p:cTn id="10" dur="250" autoRev="1" fill="hold"/>
                                        <p:tgtEl>
                                          <p:spTgt spid="3">
                                            <p:txEl>
                                              <p:pRg st="0" end="0"/>
                                            </p:txEl>
                                          </p:spTgt>
                                        </p:tgtEl>
                                      </p:cBhvr>
                                      <p:by x="105000" y="105000"/>
                                    </p:animScale>
                                  </p:childTnLst>
                                </p:cTn>
                              </p:par>
                            </p:childTnLst>
                          </p:cTn>
                        </p:par>
                        <p:par>
                          <p:cTn id="11" fill="hold">
                            <p:stCondLst>
                              <p:cond delay="1500"/>
                            </p:stCondLst>
                            <p:childTnLst>
                              <p:par>
                                <p:cTn id="12" presetID="3" presetClass="emph" presetSubtype="2" fill="hold" grpId="0" nodeType="afterEffect">
                                  <p:stCondLst>
                                    <p:cond delay="0"/>
                                  </p:stCondLst>
                                  <p:childTnLst>
                                    <p:animClr clrSpc="rgb" dir="cw">
                                      <p:cBhvr override="childStyle">
                                        <p:cTn id="13" dur="1000" fill="hold"/>
                                        <p:tgtEl>
                                          <p:spTgt spid="3">
                                            <p:txEl>
                                              <p:pRg st="1" end="1"/>
                                            </p:txEl>
                                          </p:spTgt>
                                        </p:tgtEl>
                                        <p:attrNameLst>
                                          <p:attrName>style.color</p:attrName>
                                        </p:attrNameLst>
                                      </p:cBhvr>
                                      <p:to>
                                        <a:schemeClr val="accent2"/>
                                      </p:to>
                                    </p:animClr>
                                  </p:childTnLst>
                                </p:cTn>
                              </p:par>
                            </p:childTnLst>
                          </p:cTn>
                        </p:par>
                        <p:par>
                          <p:cTn id="14" fill="hold">
                            <p:stCondLst>
                              <p:cond delay="2500"/>
                            </p:stCondLst>
                            <p:childTnLst>
                              <p:par>
                                <p:cTn id="15" presetID="26" presetClass="emph" presetSubtype="0" fill="hold" grpId="1" nodeType="afterEffect">
                                  <p:stCondLst>
                                    <p:cond delay="0"/>
                                  </p:stCondLst>
                                  <p:childTnLst>
                                    <p:animEffect transition="out" filter="fade">
                                      <p:cBhvr>
                                        <p:cTn id="16" dur="500" tmFilter="0, 0; .2, .5; .8, .5; 1, 0"/>
                                        <p:tgtEl>
                                          <p:spTgt spid="3">
                                            <p:txEl>
                                              <p:pRg st="1" end="1"/>
                                            </p:txEl>
                                          </p:spTgt>
                                        </p:tgtEl>
                                      </p:cBhvr>
                                    </p:animEffect>
                                    <p:animScale>
                                      <p:cBhvr>
                                        <p:cTn id="17" dur="250" autoRev="1" fill="hold"/>
                                        <p:tgtEl>
                                          <p:spTgt spid="3">
                                            <p:txEl>
                                              <p:pRg st="1" end="1"/>
                                            </p:txEl>
                                          </p:spTgt>
                                        </p:tgtEl>
                                      </p:cBhvr>
                                      <p:by x="105000" y="105000"/>
                                    </p:animScale>
                                  </p:childTnLst>
                                </p:cTn>
                              </p:par>
                            </p:childTnLst>
                          </p:cTn>
                        </p:par>
                        <p:par>
                          <p:cTn id="18" fill="hold">
                            <p:stCondLst>
                              <p:cond delay="3000"/>
                            </p:stCondLst>
                            <p:childTnLst>
                              <p:par>
                                <p:cTn id="19" presetID="3" presetClass="emph" presetSubtype="2" fill="hold" grpId="0" nodeType="afterEffect">
                                  <p:stCondLst>
                                    <p:cond delay="0"/>
                                  </p:stCondLst>
                                  <p:childTnLst>
                                    <p:animClr clrSpc="rgb" dir="cw">
                                      <p:cBhvr override="childStyle">
                                        <p:cTn id="20" dur="1000" fill="hold"/>
                                        <p:tgtEl>
                                          <p:spTgt spid="3">
                                            <p:txEl>
                                              <p:pRg st="2" end="2"/>
                                            </p:txEl>
                                          </p:spTgt>
                                        </p:tgtEl>
                                        <p:attrNameLst>
                                          <p:attrName>style.color</p:attrName>
                                        </p:attrNameLst>
                                      </p:cBhvr>
                                      <p:to>
                                        <a:schemeClr val="accent2"/>
                                      </p:to>
                                    </p:animClr>
                                  </p:childTnLst>
                                </p:cTn>
                              </p:par>
                            </p:childTnLst>
                          </p:cTn>
                        </p:par>
                        <p:par>
                          <p:cTn id="21" fill="hold">
                            <p:stCondLst>
                              <p:cond delay="4000"/>
                            </p:stCondLst>
                            <p:childTnLst>
                              <p:par>
                                <p:cTn id="22" presetID="26" presetClass="emph" presetSubtype="0" fill="hold" grpId="1" nodeType="afterEffect">
                                  <p:stCondLst>
                                    <p:cond delay="0"/>
                                  </p:stCondLst>
                                  <p:childTnLst>
                                    <p:animEffect transition="out" filter="fade">
                                      <p:cBhvr>
                                        <p:cTn id="23" dur="500" tmFilter="0, 0; .2, .5; .8, .5; 1, 0"/>
                                        <p:tgtEl>
                                          <p:spTgt spid="3">
                                            <p:txEl>
                                              <p:pRg st="2" end="2"/>
                                            </p:txEl>
                                          </p:spTgt>
                                        </p:tgtEl>
                                      </p:cBhvr>
                                    </p:animEffect>
                                    <p:animScale>
                                      <p:cBhvr>
                                        <p:cTn id="24" dur="250" autoRev="1" fill="hold"/>
                                        <p:tgtEl>
                                          <p:spTgt spid="3">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08CE-5FAC-7745-C606-142206DD15C3}"/>
              </a:ext>
            </a:extLst>
          </p:cNvPr>
          <p:cNvSpPr>
            <a:spLocks noGrp="1"/>
          </p:cNvSpPr>
          <p:nvPr>
            <p:ph type="title"/>
          </p:nvPr>
        </p:nvSpPr>
        <p:spPr>
          <a:xfrm>
            <a:off x="634277" y="284176"/>
            <a:ext cx="3670874" cy="1508760"/>
          </a:xfrm>
        </p:spPr>
        <p:txBody>
          <a:bodyPr vert="horz" lIns="91440" tIns="45720" rIns="91440" bIns="45720" rtlCol="0" anchor="ctr">
            <a:normAutofit/>
          </a:bodyPr>
          <a:lstStyle/>
          <a:p>
            <a:r>
              <a:rPr lang="en-US" sz="3400" dirty="0"/>
              <a:t>Steps to Set Up Cash Forecasting</a:t>
            </a:r>
          </a:p>
        </p:txBody>
      </p:sp>
      <p:pic>
        <p:nvPicPr>
          <p:cNvPr id="8" name="Picture Placeholder 7" descr="A screenshot of a computer&#10;&#10;AI-generated content may be incorrect.">
            <a:extLst>
              <a:ext uri="{FF2B5EF4-FFF2-40B4-BE49-F238E27FC236}">
                <a16:creationId xmlns:a16="http://schemas.microsoft.com/office/drawing/2014/main" id="{56F7EA44-006B-9FC0-E0CE-160AE452197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r="-4" b="7797"/>
          <a:stretch/>
        </p:blipFill>
        <p:spPr>
          <a:xfrm>
            <a:off x="5262368" y="598634"/>
            <a:ext cx="6283602" cy="5619286"/>
          </a:xfrm>
          <a:prstGeom prst="rect">
            <a:avLst/>
          </a:prstGeom>
        </p:spPr>
      </p:pic>
      <p:sp>
        <p:nvSpPr>
          <p:cNvPr id="4" name="Text Placeholder 3">
            <a:extLst>
              <a:ext uri="{FF2B5EF4-FFF2-40B4-BE49-F238E27FC236}">
                <a16:creationId xmlns:a16="http://schemas.microsoft.com/office/drawing/2014/main" id="{D0C8797D-1E06-6A12-32FB-F7D419D20A79}"/>
              </a:ext>
            </a:extLst>
          </p:cNvPr>
          <p:cNvSpPr>
            <a:spLocks noGrp="1"/>
          </p:cNvSpPr>
          <p:nvPr>
            <p:ph type="body" sz="half" idx="2"/>
          </p:nvPr>
        </p:nvSpPr>
        <p:spPr>
          <a:xfrm>
            <a:off x="634277" y="2011680"/>
            <a:ext cx="3676678" cy="4206240"/>
          </a:xfrm>
        </p:spPr>
        <p:txBody>
          <a:bodyPr vert="horz" lIns="91440" tIns="45720" rIns="91440" bIns="45720" rtlCol="0">
            <a:normAutofit/>
          </a:bodyPr>
          <a:lstStyle/>
          <a:p>
            <a:pPr indent="-182880">
              <a:lnSpc>
                <a:spcPct val="90000"/>
              </a:lnSpc>
              <a:buFont typeface="Wingdings" pitchFamily="2" charset="2"/>
              <a:buChar char=""/>
            </a:pPr>
            <a:r>
              <a:rPr lang="en-US" dirty="0"/>
              <a:t>2. Navigating to Cash Management Module</a:t>
            </a:r>
          </a:p>
          <a:p>
            <a:pPr indent="-182880">
              <a:lnSpc>
                <a:spcPct val="90000"/>
              </a:lnSpc>
              <a:buFont typeface="Wingdings" pitchFamily="2" charset="2"/>
              <a:buChar char=""/>
            </a:pPr>
            <a:r>
              <a:rPr lang="en-US" dirty="0"/>
              <a:t>Switch responsibility to: Cash Management, Vision Operations (USA)</a:t>
            </a:r>
          </a:p>
          <a:p>
            <a:pPr indent="-182880">
              <a:lnSpc>
                <a:spcPct val="90000"/>
              </a:lnSpc>
              <a:buFont typeface="Wingdings" pitchFamily="2" charset="2"/>
              <a:buChar char=""/>
            </a:pPr>
            <a:r>
              <a:rPr lang="en-US" dirty="0"/>
              <a:t>Go to: Cash Forecasting</a:t>
            </a:r>
          </a:p>
        </p:txBody>
      </p:sp>
    </p:spTree>
    <p:extLst>
      <p:ext uri="{BB962C8B-B14F-4D97-AF65-F5344CB8AC3E}">
        <p14:creationId xmlns:p14="http://schemas.microsoft.com/office/powerpoint/2010/main" val="1983172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AFB3-4977-AE0C-7191-533FDD81F72E}"/>
              </a:ext>
            </a:extLst>
          </p:cNvPr>
          <p:cNvSpPr>
            <a:spLocks noGrp="1"/>
          </p:cNvSpPr>
          <p:nvPr>
            <p:ph type="title"/>
          </p:nvPr>
        </p:nvSpPr>
        <p:spPr>
          <a:xfrm>
            <a:off x="132121" y="219127"/>
            <a:ext cx="4243234" cy="1508125"/>
          </a:xfrm>
        </p:spPr>
        <p:txBody>
          <a:bodyPr vert="horz" lIns="91440" tIns="45720" rIns="91440" bIns="45720" rtlCol="0" anchor="ctr">
            <a:noAutofit/>
          </a:bodyPr>
          <a:lstStyle/>
          <a:p>
            <a:r>
              <a:rPr lang="en-US" sz="2400" dirty="0"/>
              <a:t>Creating a Cash Forecasting Template</a:t>
            </a:r>
          </a:p>
        </p:txBody>
      </p:sp>
      <p:pic>
        <p:nvPicPr>
          <p:cNvPr id="17" name="Picture Placeholder 16">
            <a:extLst>
              <a:ext uri="{FF2B5EF4-FFF2-40B4-BE49-F238E27FC236}">
                <a16:creationId xmlns:a16="http://schemas.microsoft.com/office/drawing/2014/main" id="{764A5291-7A7B-D26C-C36D-7482A74EDC7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519" t="1367" r="20076" b="4602"/>
          <a:stretch/>
        </p:blipFill>
        <p:spPr>
          <a:xfrm>
            <a:off x="7128388" y="219127"/>
            <a:ext cx="4786340" cy="2578644"/>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B63C479F-72CD-827E-2DE0-8F19EBB9C6C0}"/>
              </a:ext>
            </a:extLst>
          </p:cNvPr>
          <p:cNvSpPr>
            <a:spLocks noGrp="1"/>
          </p:cNvSpPr>
          <p:nvPr>
            <p:ph type="body" sz="half" idx="2"/>
          </p:nvPr>
        </p:nvSpPr>
        <p:spPr>
          <a:xfrm>
            <a:off x="132121" y="2151063"/>
            <a:ext cx="3200400" cy="3429000"/>
          </a:xfrm>
        </p:spPr>
        <p:txBody>
          <a:bodyPr vert="horz" lIns="91440" tIns="45720" rIns="91440" bIns="45720" rtlCol="0">
            <a:normAutofit/>
          </a:bodyPr>
          <a:lstStyle/>
          <a:p>
            <a:r>
              <a:rPr lang="en-US" dirty="0"/>
              <a:t>Click "Create New Template."</a:t>
            </a:r>
          </a:p>
          <a:p>
            <a:r>
              <a:rPr lang="en-US" dirty="0"/>
              <a:t>Enter template name: </a:t>
            </a:r>
            <a:r>
              <a:rPr lang="en-US" dirty="0" err="1"/>
              <a:t>Ivas_forecast_Template</a:t>
            </a:r>
            <a:r>
              <a:rPr lang="en-US" dirty="0"/>
              <a:t>.</a:t>
            </a:r>
          </a:p>
          <a:p>
            <a:r>
              <a:rPr lang="en-US" dirty="0"/>
              <a:t>Select "Forecast By" as "GL Periods."</a:t>
            </a:r>
          </a:p>
          <a:p>
            <a:r>
              <a:rPr lang="en-US" dirty="0"/>
              <a:t>Exclude overdue transactions.</a:t>
            </a:r>
          </a:p>
          <a:p>
            <a:r>
              <a:rPr lang="en-US" dirty="0"/>
              <a:t>Click "Next."</a:t>
            </a:r>
          </a:p>
        </p:txBody>
      </p:sp>
      <p:pic>
        <p:nvPicPr>
          <p:cNvPr id="5" name="Picture 4" descr="A screenshot of a computer&#10;&#10;AI-generated content may be incorrect.">
            <a:extLst>
              <a:ext uri="{FF2B5EF4-FFF2-40B4-BE49-F238E27FC236}">
                <a16:creationId xmlns:a16="http://schemas.microsoft.com/office/drawing/2014/main" id="{0A316123-ED17-B9DE-22C9-AC6BE825279C}"/>
              </a:ext>
            </a:extLst>
          </p:cNvPr>
          <p:cNvPicPr>
            <a:picLocks noChangeAspect="1"/>
          </p:cNvPicPr>
          <p:nvPr/>
        </p:nvPicPr>
        <p:blipFill>
          <a:blip r:embed="rId3">
            <a:extLst>
              <a:ext uri="{28A0092B-C50C-407E-A947-70E740481C1C}">
                <a14:useLocalDpi xmlns:a14="http://schemas.microsoft.com/office/drawing/2010/main" val="0"/>
              </a:ext>
            </a:extLst>
          </a:blip>
          <a:srcRect l="73" t="1464" r="451" b="10554"/>
          <a:stretch/>
        </p:blipFill>
        <p:spPr>
          <a:xfrm>
            <a:off x="4800111" y="3164681"/>
            <a:ext cx="6280843" cy="34741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8078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EAC0-9310-B57D-FEA6-9CE2357ACD68}"/>
              </a:ext>
            </a:extLst>
          </p:cNvPr>
          <p:cNvSpPr>
            <a:spLocks noGrp="1"/>
          </p:cNvSpPr>
          <p:nvPr>
            <p:ph type="title"/>
          </p:nvPr>
        </p:nvSpPr>
        <p:spPr>
          <a:xfrm>
            <a:off x="147804" y="196646"/>
            <a:ext cx="4050570" cy="1622322"/>
          </a:xfrm>
        </p:spPr>
        <p:txBody>
          <a:bodyPr>
            <a:normAutofit/>
          </a:bodyPr>
          <a:lstStyle/>
          <a:p>
            <a:r>
              <a:rPr lang="en-US" dirty="0"/>
              <a:t>Adding Data Sources</a:t>
            </a:r>
          </a:p>
        </p:txBody>
      </p:sp>
      <p:sp>
        <p:nvSpPr>
          <p:cNvPr id="72" name="Content Placeholder 2">
            <a:extLst>
              <a:ext uri="{FF2B5EF4-FFF2-40B4-BE49-F238E27FC236}">
                <a16:creationId xmlns:a16="http://schemas.microsoft.com/office/drawing/2014/main" id="{A12023CF-2779-0CEA-C1AD-4B9808441A45}"/>
              </a:ext>
            </a:extLst>
          </p:cNvPr>
          <p:cNvSpPr>
            <a:spLocks noGrp="1"/>
          </p:cNvSpPr>
          <p:nvPr>
            <p:ph idx="1"/>
          </p:nvPr>
        </p:nvSpPr>
        <p:spPr>
          <a:xfrm>
            <a:off x="304802" y="2231922"/>
            <a:ext cx="5132439" cy="3811742"/>
          </a:xfrm>
        </p:spPr>
        <p:txBody>
          <a:bodyPr anchor="ctr">
            <a:normAutofit fontScale="92500" lnSpcReduction="20000"/>
          </a:bodyPr>
          <a:lstStyle/>
          <a:p>
            <a:pPr marL="0">
              <a:lnSpc>
                <a:spcPct val="100000"/>
              </a:lnSpc>
            </a:pPr>
            <a:r>
              <a:rPr lang="en-US" sz="1800" dirty="0"/>
              <a:t>Included Sources:</a:t>
            </a:r>
          </a:p>
          <a:p>
            <a:pPr marL="0">
              <a:lnSpc>
                <a:spcPct val="100000"/>
              </a:lnSpc>
            </a:pPr>
            <a:r>
              <a:rPr lang="en-US" sz="1800" dirty="0"/>
              <a:t>Purchase Orders</a:t>
            </a:r>
          </a:p>
          <a:p>
            <a:pPr marL="0">
              <a:lnSpc>
                <a:spcPct val="100000"/>
              </a:lnSpc>
            </a:pPr>
            <a:r>
              <a:rPr lang="en-US" sz="1800" dirty="0"/>
              <a:t>Supplier Invoices</a:t>
            </a:r>
          </a:p>
          <a:p>
            <a:pPr marL="0">
              <a:lnSpc>
                <a:spcPct val="100000"/>
              </a:lnSpc>
            </a:pPr>
            <a:r>
              <a:rPr lang="en-US" sz="1800" dirty="0"/>
              <a:t>Supplier Payments</a:t>
            </a:r>
          </a:p>
          <a:p>
            <a:pPr marL="0">
              <a:lnSpc>
                <a:spcPct val="100000"/>
              </a:lnSpc>
            </a:pPr>
            <a:r>
              <a:rPr lang="en-US" sz="1800" dirty="0"/>
              <a:t>Sales Orders</a:t>
            </a:r>
          </a:p>
          <a:p>
            <a:pPr marL="0">
              <a:lnSpc>
                <a:spcPct val="100000"/>
              </a:lnSpc>
            </a:pPr>
            <a:r>
              <a:rPr lang="en-US" sz="1800" dirty="0"/>
              <a:t>Customer Invoices</a:t>
            </a:r>
          </a:p>
          <a:p>
            <a:pPr marL="0">
              <a:lnSpc>
                <a:spcPct val="100000"/>
              </a:lnSpc>
            </a:pPr>
            <a:r>
              <a:rPr lang="en-US" sz="1800" dirty="0"/>
              <a:t>Customer Receipts</a:t>
            </a:r>
          </a:p>
          <a:p>
            <a:pPr marL="0">
              <a:lnSpc>
                <a:spcPct val="100000"/>
              </a:lnSpc>
            </a:pPr>
            <a:r>
              <a:rPr lang="en-US" sz="1800" dirty="0"/>
              <a:t>Entry Method:</a:t>
            </a:r>
          </a:p>
          <a:p>
            <a:pPr marL="0">
              <a:lnSpc>
                <a:spcPct val="100000"/>
              </a:lnSpc>
            </a:pPr>
            <a:r>
              <a:rPr lang="en-US" sz="1800" dirty="0"/>
              <a:t>Select source type and enter required data.</a:t>
            </a:r>
          </a:p>
          <a:p>
            <a:pPr marL="0">
              <a:lnSpc>
                <a:spcPct val="100000"/>
              </a:lnSpc>
            </a:pPr>
            <a:r>
              <a:rPr lang="en-US" sz="1800" dirty="0"/>
              <a:t>Click "Apply" for each source.</a:t>
            </a:r>
          </a:p>
        </p:txBody>
      </p:sp>
      <p:pic>
        <p:nvPicPr>
          <p:cNvPr id="5" name="Picture 4" descr="A screenshot of a computer&#10;&#10;AI-generated content may be incorrect.">
            <a:extLst>
              <a:ext uri="{FF2B5EF4-FFF2-40B4-BE49-F238E27FC236}">
                <a16:creationId xmlns:a16="http://schemas.microsoft.com/office/drawing/2014/main" id="{1E1BB449-06DC-9897-F001-8F3FC04CDCD3}"/>
              </a:ext>
            </a:extLst>
          </p:cNvPr>
          <p:cNvPicPr>
            <a:picLocks noChangeAspect="1"/>
          </p:cNvPicPr>
          <p:nvPr/>
        </p:nvPicPr>
        <p:blipFill>
          <a:blip r:embed="rId2">
            <a:extLst>
              <a:ext uri="{28A0092B-C50C-407E-A947-70E740481C1C}">
                <a14:useLocalDpi xmlns:a14="http://schemas.microsoft.com/office/drawing/2010/main" val="0"/>
              </a:ext>
            </a:extLst>
          </a:blip>
          <a:srcRect l="-1016" t="664" r="-1360" b="-1317"/>
          <a:stretch/>
        </p:blipFill>
        <p:spPr>
          <a:xfrm>
            <a:off x="6819747" y="284850"/>
            <a:ext cx="5224449" cy="3068234"/>
          </a:xfrm>
          <a:prstGeom prst="rect">
            <a:avLst/>
          </a:prstGeom>
          <a:ln>
            <a:noFill/>
          </a:ln>
          <a:effectLst>
            <a:outerShdw blurRad="190500" algn="tl" rotWithShape="0">
              <a:srgbClr val="000000">
                <a:alpha val="70000"/>
              </a:srgbClr>
            </a:outerShdw>
          </a:effectLst>
        </p:spPr>
      </p:pic>
      <p:pic>
        <p:nvPicPr>
          <p:cNvPr id="8" name="Picture 7" descr="A screenshot of a computer&#10;&#10;AI-generated content may be incorrect.">
            <a:extLst>
              <a:ext uri="{FF2B5EF4-FFF2-40B4-BE49-F238E27FC236}">
                <a16:creationId xmlns:a16="http://schemas.microsoft.com/office/drawing/2014/main" id="{972A1403-4EFD-0D5C-5417-29BDBE25C6A5}"/>
              </a:ext>
            </a:extLst>
          </p:cNvPr>
          <p:cNvPicPr>
            <a:picLocks noChangeAspect="1"/>
          </p:cNvPicPr>
          <p:nvPr/>
        </p:nvPicPr>
        <p:blipFill>
          <a:blip r:embed="rId3">
            <a:extLst>
              <a:ext uri="{28A0092B-C50C-407E-A947-70E740481C1C}">
                <a14:useLocalDpi xmlns:a14="http://schemas.microsoft.com/office/drawing/2010/main" val="0"/>
              </a:ext>
            </a:extLst>
          </a:blip>
          <a:srcRect l="-2086" t="1" r="-2155" b="-6073"/>
          <a:stretch/>
        </p:blipFill>
        <p:spPr>
          <a:xfrm>
            <a:off x="4587758" y="3504917"/>
            <a:ext cx="6208061" cy="35218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51584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C57F-BF02-1904-4CBE-9F2BEC28F701}"/>
              </a:ext>
            </a:extLst>
          </p:cNvPr>
          <p:cNvSpPr>
            <a:spLocks noGrp="1"/>
          </p:cNvSpPr>
          <p:nvPr>
            <p:ph type="title"/>
          </p:nvPr>
        </p:nvSpPr>
        <p:spPr>
          <a:xfrm>
            <a:off x="56178" y="335525"/>
            <a:ext cx="4555151" cy="1622322"/>
          </a:xfrm>
          <a:noFill/>
        </p:spPr>
        <p:txBody>
          <a:bodyPr vert="horz" lIns="91440" tIns="45720" rIns="91440" bIns="45720" rtlCol="0" anchor="ctr">
            <a:normAutofit/>
          </a:bodyPr>
          <a:lstStyle/>
          <a:p>
            <a:r>
              <a:rPr lang="en-US" sz="3800" dirty="0"/>
              <a:t>Running the Forecast and Viewing Results</a:t>
            </a:r>
          </a:p>
        </p:txBody>
      </p:sp>
      <p:pic>
        <p:nvPicPr>
          <p:cNvPr id="8" name="Picture 7" descr="A screenshot of a computer&#10;&#10;AI-generated content may be incorrect.">
            <a:extLst>
              <a:ext uri="{FF2B5EF4-FFF2-40B4-BE49-F238E27FC236}">
                <a16:creationId xmlns:a16="http://schemas.microsoft.com/office/drawing/2014/main" id="{8F1E692C-4E21-4F0E-E4B8-1EC7B758EBA5}"/>
              </a:ext>
            </a:extLst>
          </p:cNvPr>
          <p:cNvPicPr>
            <a:picLocks noChangeAspect="1"/>
          </p:cNvPicPr>
          <p:nvPr/>
        </p:nvPicPr>
        <p:blipFill>
          <a:blip r:embed="rId2">
            <a:extLst>
              <a:ext uri="{28A0092B-C50C-407E-A947-70E740481C1C}">
                <a14:useLocalDpi xmlns:a14="http://schemas.microsoft.com/office/drawing/2010/main" val="0"/>
              </a:ext>
            </a:extLst>
          </a:blip>
          <a:srcRect l="331" t="1088" r="292" b="23240"/>
          <a:stretch/>
        </p:blipFill>
        <p:spPr>
          <a:xfrm>
            <a:off x="5111638" y="3342967"/>
            <a:ext cx="5890659" cy="3420395"/>
          </a:xfrm>
          <a:prstGeom prst="rect">
            <a:avLst/>
          </a:prstGeom>
          <a:ln>
            <a:noFill/>
          </a:ln>
          <a:effectLst>
            <a:outerShdw blurRad="190500" algn="tl" rotWithShape="0">
              <a:srgbClr val="000000">
                <a:alpha val="70000"/>
              </a:srgbClr>
            </a:outerShdw>
          </a:effectLst>
        </p:spPr>
      </p:pic>
      <p:graphicFrame>
        <p:nvGraphicFramePr>
          <p:cNvPr id="36" name="Text Placeholder 3">
            <a:extLst>
              <a:ext uri="{FF2B5EF4-FFF2-40B4-BE49-F238E27FC236}">
                <a16:creationId xmlns:a16="http://schemas.microsoft.com/office/drawing/2014/main" id="{0A177146-2D8B-6BB6-45C4-2D9F081E9EE3}"/>
              </a:ext>
            </a:extLst>
          </p:cNvPr>
          <p:cNvGraphicFramePr/>
          <p:nvPr/>
        </p:nvGraphicFramePr>
        <p:xfrm>
          <a:off x="265473" y="2084439"/>
          <a:ext cx="3392128" cy="3821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shot of a computer&#10;&#10;AI-generated content may be incorrect.">
            <a:extLst>
              <a:ext uri="{FF2B5EF4-FFF2-40B4-BE49-F238E27FC236}">
                <a16:creationId xmlns:a16="http://schemas.microsoft.com/office/drawing/2014/main" id="{BF153391-505B-95FE-B182-703A2A278B44}"/>
              </a:ext>
            </a:extLst>
          </p:cNvPr>
          <p:cNvPicPr>
            <a:picLocks noChangeAspect="1"/>
          </p:cNvPicPr>
          <p:nvPr/>
        </p:nvPicPr>
        <p:blipFill>
          <a:blip r:embed="rId8">
            <a:extLst>
              <a:ext uri="{28A0092B-C50C-407E-A947-70E740481C1C}">
                <a14:useLocalDpi xmlns:a14="http://schemas.microsoft.com/office/drawing/2010/main" val="0"/>
              </a:ext>
            </a:extLst>
          </a:blip>
          <a:srcRect l="912" t="3248" r="1002" b="4462"/>
          <a:stretch/>
        </p:blipFill>
        <p:spPr>
          <a:xfrm>
            <a:off x="5883404" y="335525"/>
            <a:ext cx="6043123" cy="27591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0476984"/>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AEC9-44AD-9D0A-7365-455E6037A79B}"/>
              </a:ext>
            </a:extLst>
          </p:cNvPr>
          <p:cNvSpPr>
            <a:spLocks noGrp="1"/>
          </p:cNvSpPr>
          <p:nvPr>
            <p:ph type="title"/>
          </p:nvPr>
        </p:nvSpPr>
        <p:spPr>
          <a:xfrm>
            <a:off x="5373147" y="1880420"/>
            <a:ext cx="5807411" cy="1548580"/>
          </a:xfrm>
        </p:spPr>
        <p:txBody>
          <a:bodyPr vert="horz" lIns="91440" tIns="45720" rIns="91440" bIns="45720" rtlCol="0" anchor="b">
            <a:normAutofit/>
          </a:bodyPr>
          <a:lstStyle/>
          <a:p>
            <a:r>
              <a:rPr lang="en-US" sz="5400" dirty="0"/>
              <a:t>2</a:t>
            </a:r>
            <a:r>
              <a:rPr lang="en-US" sz="4400" dirty="0"/>
              <a:t>. Viewing Results</a:t>
            </a:r>
          </a:p>
        </p:txBody>
      </p:sp>
      <p:sp>
        <p:nvSpPr>
          <p:cNvPr id="3" name="Text Placeholder 2">
            <a:extLst>
              <a:ext uri="{FF2B5EF4-FFF2-40B4-BE49-F238E27FC236}">
                <a16:creationId xmlns:a16="http://schemas.microsoft.com/office/drawing/2014/main" id="{B6469483-C4AD-F59E-87F4-362F7625159C}"/>
              </a:ext>
            </a:extLst>
          </p:cNvPr>
          <p:cNvSpPr>
            <a:spLocks noGrp="1"/>
          </p:cNvSpPr>
          <p:nvPr>
            <p:ph type="body" idx="1"/>
          </p:nvPr>
        </p:nvSpPr>
        <p:spPr>
          <a:xfrm>
            <a:off x="5274825" y="4473677"/>
            <a:ext cx="6268246" cy="1268144"/>
          </a:xfrm>
        </p:spPr>
        <p:txBody>
          <a:bodyPr vert="horz" lIns="91440" tIns="45720" rIns="91440" bIns="45720" rtlCol="0" anchor="t">
            <a:normAutofit lnSpcReduction="10000"/>
          </a:bodyPr>
          <a:lstStyle/>
          <a:p>
            <a:r>
              <a:rPr lang="en-US"/>
              <a:t>Navigate To Menu &gt; View &gt; Requests.</a:t>
            </a:r>
          </a:p>
          <a:p>
            <a:r>
              <a:rPr lang="en-US"/>
              <a:t>Click "Find" Then "Refresh Data."</a:t>
            </a:r>
          </a:p>
          <a:p>
            <a:r>
              <a:rPr lang="en-US"/>
              <a:t>View Final Output.</a:t>
            </a:r>
          </a:p>
        </p:txBody>
      </p:sp>
      <p:pic>
        <p:nvPicPr>
          <p:cNvPr id="23" name="Picture 22" descr="A screenshot of a computer&#10;&#10;AI-generated content may be incorrect.">
            <a:extLst>
              <a:ext uri="{FF2B5EF4-FFF2-40B4-BE49-F238E27FC236}">
                <a16:creationId xmlns:a16="http://schemas.microsoft.com/office/drawing/2014/main" id="{0498EB09-0AC6-ECFC-D34E-036097FC05DC}"/>
              </a:ext>
            </a:extLst>
          </p:cNvPr>
          <p:cNvPicPr>
            <a:picLocks noChangeAspect="1"/>
          </p:cNvPicPr>
          <p:nvPr/>
        </p:nvPicPr>
        <p:blipFill>
          <a:blip r:embed="rId2">
            <a:extLst>
              <a:ext uri="{28A0092B-C50C-407E-A947-70E740481C1C}">
                <a14:useLocalDpi xmlns:a14="http://schemas.microsoft.com/office/drawing/2010/main" val="0"/>
              </a:ext>
            </a:extLst>
          </a:blip>
          <a:srcRect r="-6" b="796"/>
          <a:stretch/>
        </p:blipFill>
        <p:spPr>
          <a:xfrm>
            <a:off x="593389" y="385374"/>
            <a:ext cx="4681436" cy="2961331"/>
          </a:xfrm>
          <a:prstGeom prst="roundRect">
            <a:avLst>
              <a:gd name="adj" fmla="val 537"/>
            </a:avLst>
          </a:prstGeom>
          <a:effectLst>
            <a:outerShdw blurRad="50800" dist="50800" dir="5400000" algn="tl" rotWithShape="0">
              <a:srgbClr val="000000">
                <a:alpha val="43000"/>
              </a:srgbClr>
            </a:outerShdw>
          </a:effectLst>
        </p:spPr>
      </p:pic>
      <p:pic>
        <p:nvPicPr>
          <p:cNvPr id="10" name="Picture 9" descr="A screenshot of a computer&#10;&#10;AI-generated content may be incorrect.">
            <a:extLst>
              <a:ext uri="{FF2B5EF4-FFF2-40B4-BE49-F238E27FC236}">
                <a16:creationId xmlns:a16="http://schemas.microsoft.com/office/drawing/2014/main" id="{C36F7ABF-190D-4106-AEFE-4DAD88CB6AF3}"/>
              </a:ext>
            </a:extLst>
          </p:cNvPr>
          <p:cNvPicPr>
            <a:picLocks noChangeAspect="1"/>
          </p:cNvPicPr>
          <p:nvPr/>
        </p:nvPicPr>
        <p:blipFill>
          <a:blip r:embed="rId3">
            <a:extLst>
              <a:ext uri="{28A0092B-C50C-407E-A947-70E740481C1C}">
                <a14:useLocalDpi xmlns:a14="http://schemas.microsoft.com/office/drawing/2010/main" val="0"/>
              </a:ext>
            </a:extLst>
          </a:blip>
          <a:srcRect r="5" b="19770"/>
          <a:stretch/>
        </p:blipFill>
        <p:spPr>
          <a:xfrm>
            <a:off x="593389" y="3627083"/>
            <a:ext cx="4687974" cy="2961331"/>
          </a:xfrm>
          <a:prstGeom prst="roundRect">
            <a:avLst>
              <a:gd name="adj" fmla="val 0"/>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6058091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3A0D6-9714-4867-38A0-BEEFFBC2C243}"/>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rPr>
              <a:t>Final Report Overview</a:t>
            </a:r>
            <a:br>
              <a:rPr lang="en-US" sz="3600" dirty="0">
                <a:solidFill>
                  <a:srgbClr val="FFFFFF"/>
                </a:solidFill>
              </a:rPr>
            </a:br>
            <a:endParaRPr lang="en-US" sz="3600" dirty="0">
              <a:solidFill>
                <a:srgbClr val="FFFFFF"/>
              </a:solidFill>
            </a:endParaRPr>
          </a:p>
        </p:txBody>
      </p:sp>
      <p:sp>
        <p:nvSpPr>
          <p:cNvPr id="3" name="Text Placeholder 2">
            <a:extLst>
              <a:ext uri="{FF2B5EF4-FFF2-40B4-BE49-F238E27FC236}">
                <a16:creationId xmlns:a16="http://schemas.microsoft.com/office/drawing/2014/main" id="{F0AD12FB-D582-7C43-B043-94955604269C}"/>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buFont typeface="Wingdings 3" charset="2"/>
              <a:buChar char=""/>
            </a:pPr>
            <a:r>
              <a:rPr lang="en-US" sz="1700" dirty="0">
                <a:solidFill>
                  <a:srgbClr val="FFFFFF"/>
                </a:solidFill>
              </a:rPr>
              <a:t>Key Components of the Final Report:</a:t>
            </a:r>
          </a:p>
          <a:p>
            <a:pPr>
              <a:buFont typeface="Wingdings 3" charset="2"/>
              <a:buChar char=""/>
            </a:pPr>
            <a:r>
              <a:rPr lang="en-US" sz="1700" dirty="0">
                <a:solidFill>
                  <a:srgbClr val="FFFFFF"/>
                </a:solidFill>
              </a:rPr>
              <a:t>Summary of cash inflows and outflows.</a:t>
            </a:r>
          </a:p>
          <a:p>
            <a:pPr>
              <a:buFont typeface="Wingdings 3" charset="2"/>
              <a:buChar char=""/>
            </a:pPr>
            <a:r>
              <a:rPr lang="en-US" sz="1700" dirty="0">
                <a:solidFill>
                  <a:srgbClr val="FFFFFF"/>
                </a:solidFill>
              </a:rPr>
              <a:t>Forecast accuracy metrics.</a:t>
            </a:r>
          </a:p>
          <a:p>
            <a:pPr>
              <a:buFont typeface="Wingdings 3" charset="2"/>
              <a:buChar char=""/>
            </a:pPr>
            <a:r>
              <a:rPr lang="en-US" sz="1700" dirty="0">
                <a:solidFill>
                  <a:srgbClr val="FFFFFF"/>
                </a:solidFill>
              </a:rPr>
              <a:t>Comparison of projected vs. actual cash positions.</a:t>
            </a:r>
          </a:p>
          <a:p>
            <a:pPr>
              <a:buFont typeface="Wingdings 3" charset="2"/>
              <a:buChar char=""/>
            </a:pPr>
            <a:r>
              <a:rPr lang="en-US" sz="1700" dirty="0">
                <a:solidFill>
                  <a:srgbClr val="FFFFFF"/>
                </a:solidFill>
              </a:rPr>
              <a:t>Breakdown by sources (Invoices, Payments, Orders).</a:t>
            </a:r>
          </a:p>
          <a:p>
            <a:pPr>
              <a:buFont typeface="Wingdings 3" charset="2"/>
              <a:buChar char=""/>
            </a:pPr>
            <a:r>
              <a:rPr lang="en-US" sz="1700" dirty="0">
                <a:solidFill>
                  <a:srgbClr val="FFFFFF"/>
                </a:solidFill>
              </a:rPr>
              <a:t>Actionable Insights:</a:t>
            </a:r>
          </a:p>
          <a:p>
            <a:pPr>
              <a:buFont typeface="Wingdings 3" charset="2"/>
              <a:buChar char=""/>
            </a:pPr>
            <a:r>
              <a:rPr lang="en-US" sz="1700" dirty="0">
                <a:solidFill>
                  <a:srgbClr val="FFFFFF"/>
                </a:solidFill>
              </a:rPr>
              <a:t>Identify liquidity risks and optimization opportunities.</a:t>
            </a:r>
          </a:p>
          <a:p>
            <a:pPr>
              <a:buFont typeface="Wingdings 3" charset="2"/>
              <a:buChar char=""/>
            </a:pPr>
            <a:r>
              <a:rPr lang="en-US" sz="1700" dirty="0">
                <a:solidFill>
                  <a:srgbClr val="FFFFFF"/>
                </a:solidFill>
              </a:rPr>
              <a:t>Adjust forecasting parameters based on performance.</a:t>
            </a:r>
          </a:p>
          <a:p>
            <a:pPr>
              <a:buFont typeface="Wingdings 3" charset="2"/>
              <a:buChar char=""/>
            </a:pPr>
            <a:r>
              <a:rPr lang="en-US" sz="1700" dirty="0">
                <a:solidFill>
                  <a:srgbClr val="FFFFFF"/>
                </a:solidFill>
              </a:rPr>
              <a:t>Review currency fluctuations and their impact.</a:t>
            </a:r>
          </a:p>
          <a:p>
            <a:pPr>
              <a:buFont typeface="Wingdings 3" charset="2"/>
              <a:buChar char=""/>
            </a:pPr>
            <a:endParaRPr lang="en-US" sz="1700" dirty="0">
              <a:solidFill>
                <a:srgbClr val="FFFFFF"/>
              </a:solidFill>
            </a:endParaRPr>
          </a:p>
        </p:txBody>
      </p:sp>
      <p:pic>
        <p:nvPicPr>
          <p:cNvPr id="5" name="Picture 4" descr="A computer screen shot of a computer screen&#10;&#10;AI-generated content may be incorrect.">
            <a:extLst>
              <a:ext uri="{FF2B5EF4-FFF2-40B4-BE49-F238E27FC236}">
                <a16:creationId xmlns:a16="http://schemas.microsoft.com/office/drawing/2014/main" id="{79028DAC-46F4-B748-D718-93812D12A8A9}"/>
              </a:ext>
            </a:extLst>
          </p:cNvPr>
          <p:cNvPicPr>
            <a:picLocks noChangeAspect="1"/>
          </p:cNvPicPr>
          <p:nvPr/>
        </p:nvPicPr>
        <p:blipFill>
          <a:blip r:embed="rId2">
            <a:extLst>
              <a:ext uri="{28A0092B-C50C-407E-A947-70E740481C1C}">
                <a14:useLocalDpi xmlns:a14="http://schemas.microsoft.com/office/drawing/2010/main" val="0"/>
              </a:ext>
            </a:extLst>
          </a:blip>
          <a:srcRect t="3334" r="-2" b="15179"/>
          <a:stretch/>
        </p:blipFill>
        <p:spPr>
          <a:xfrm>
            <a:off x="6879049" y="480060"/>
            <a:ext cx="4825273" cy="2948940"/>
          </a:xfrm>
          <a:custGeom>
            <a:avLst/>
            <a:gdLst/>
            <a:ahLst/>
            <a:cxnLst/>
            <a:rect l="l" t="t" r="r" b="b"/>
            <a:pathLst>
              <a:path w="4825273" h="2948940">
                <a:moveTo>
                  <a:pt x="0" y="0"/>
                </a:moveTo>
                <a:lnTo>
                  <a:pt x="2646616" y="0"/>
                </a:lnTo>
                <a:lnTo>
                  <a:pt x="4664497" y="0"/>
                </a:lnTo>
                <a:lnTo>
                  <a:pt x="4825273" y="0"/>
                </a:lnTo>
                <a:lnTo>
                  <a:pt x="4825273" y="2948940"/>
                </a:lnTo>
                <a:lnTo>
                  <a:pt x="221394" y="2948940"/>
                </a:lnTo>
                <a:lnTo>
                  <a:pt x="221394" y="2876858"/>
                </a:lnTo>
                <a:lnTo>
                  <a:pt x="222335" y="2750941"/>
                </a:lnTo>
                <a:lnTo>
                  <a:pt x="221394" y="2623814"/>
                </a:lnTo>
                <a:lnTo>
                  <a:pt x="219512" y="2494871"/>
                </a:lnTo>
                <a:lnTo>
                  <a:pt x="217787" y="2365928"/>
                </a:lnTo>
                <a:lnTo>
                  <a:pt x="214023" y="2235169"/>
                </a:lnTo>
                <a:lnTo>
                  <a:pt x="210103" y="2103199"/>
                </a:lnTo>
                <a:lnTo>
                  <a:pt x="205555" y="1971229"/>
                </a:lnTo>
                <a:lnTo>
                  <a:pt x="199125" y="1838048"/>
                </a:lnTo>
                <a:lnTo>
                  <a:pt x="191441" y="1703656"/>
                </a:lnTo>
                <a:lnTo>
                  <a:pt x="184071" y="1568660"/>
                </a:lnTo>
                <a:lnTo>
                  <a:pt x="174662" y="1433663"/>
                </a:lnTo>
                <a:lnTo>
                  <a:pt x="163371" y="1296850"/>
                </a:lnTo>
                <a:lnTo>
                  <a:pt x="152080" y="1161853"/>
                </a:lnTo>
                <a:lnTo>
                  <a:pt x="139063" y="1024435"/>
                </a:lnTo>
                <a:lnTo>
                  <a:pt x="124793" y="886411"/>
                </a:lnTo>
                <a:lnTo>
                  <a:pt x="109738" y="750203"/>
                </a:lnTo>
                <a:lnTo>
                  <a:pt x="92174" y="612180"/>
                </a:lnTo>
                <a:lnTo>
                  <a:pt x="73356" y="474761"/>
                </a:lnTo>
                <a:lnTo>
                  <a:pt x="54694" y="336738"/>
                </a:lnTo>
                <a:lnTo>
                  <a:pt x="32897" y="199320"/>
                </a:lnTo>
                <a:lnTo>
                  <a:pt x="10628" y="62507"/>
                </a:lnTo>
                <a:close/>
              </a:path>
            </a:pathLst>
          </a:custGeom>
        </p:spPr>
      </p:pic>
      <p:pic>
        <p:nvPicPr>
          <p:cNvPr id="7" name="Picture 6" descr="A computer screen shot of a computer screen&#10;&#10;AI-generated content may be incorrect.">
            <a:extLst>
              <a:ext uri="{FF2B5EF4-FFF2-40B4-BE49-F238E27FC236}">
                <a16:creationId xmlns:a16="http://schemas.microsoft.com/office/drawing/2014/main" id="{1ECB6510-34DA-C3F9-7266-0537F6484CB8}"/>
              </a:ext>
            </a:extLst>
          </p:cNvPr>
          <p:cNvPicPr>
            <a:picLocks noChangeAspect="1"/>
          </p:cNvPicPr>
          <p:nvPr/>
        </p:nvPicPr>
        <p:blipFill>
          <a:blip r:embed="rId3">
            <a:extLst>
              <a:ext uri="{28A0092B-C50C-407E-A947-70E740481C1C}">
                <a14:useLocalDpi xmlns:a14="http://schemas.microsoft.com/office/drawing/2010/main" val="0"/>
              </a:ext>
            </a:extLst>
          </a:blip>
          <a:srcRect r="4" b="20245"/>
          <a:stretch/>
        </p:blipFill>
        <p:spPr>
          <a:xfrm>
            <a:off x="6774510" y="3429000"/>
            <a:ext cx="4929808" cy="2948940"/>
          </a:xfrm>
          <a:custGeom>
            <a:avLst/>
            <a:gdLst/>
            <a:ahLst/>
            <a:cxnLst/>
            <a:rect l="l" t="t" r="r" b="b"/>
            <a:pathLst>
              <a:path w="4929808" h="2948940">
                <a:moveTo>
                  <a:pt x="325929" y="0"/>
                </a:moveTo>
                <a:lnTo>
                  <a:pt x="4929808" y="0"/>
                </a:lnTo>
                <a:lnTo>
                  <a:pt x="4929808" y="2948940"/>
                </a:lnTo>
                <a:lnTo>
                  <a:pt x="4769032" y="2948940"/>
                </a:lnTo>
                <a:lnTo>
                  <a:pt x="2751151" y="2948940"/>
                </a:lnTo>
                <a:lnTo>
                  <a:pt x="0" y="2948940"/>
                </a:lnTo>
                <a:lnTo>
                  <a:pt x="0" y="2948045"/>
                </a:lnTo>
                <a:lnTo>
                  <a:pt x="103291" y="2948045"/>
                </a:lnTo>
                <a:lnTo>
                  <a:pt x="112340" y="2889373"/>
                </a:lnTo>
                <a:lnTo>
                  <a:pt x="123631" y="2813097"/>
                </a:lnTo>
                <a:lnTo>
                  <a:pt x="135550" y="2722292"/>
                </a:lnTo>
                <a:lnTo>
                  <a:pt x="149820" y="2614536"/>
                </a:lnTo>
                <a:lnTo>
                  <a:pt x="164875" y="2495279"/>
                </a:lnTo>
                <a:lnTo>
                  <a:pt x="180714" y="2360888"/>
                </a:lnTo>
                <a:lnTo>
                  <a:pt x="197494" y="2214389"/>
                </a:lnTo>
                <a:lnTo>
                  <a:pt x="214273" y="2055177"/>
                </a:lnTo>
                <a:lnTo>
                  <a:pt x="231367" y="1885675"/>
                </a:lnTo>
                <a:lnTo>
                  <a:pt x="247205" y="1702854"/>
                </a:lnTo>
                <a:lnTo>
                  <a:pt x="262417" y="1511558"/>
                </a:lnTo>
                <a:lnTo>
                  <a:pt x="276217" y="1309365"/>
                </a:lnTo>
                <a:lnTo>
                  <a:pt x="289390" y="1098697"/>
                </a:lnTo>
                <a:lnTo>
                  <a:pt x="301779" y="878949"/>
                </a:lnTo>
                <a:lnTo>
                  <a:pt x="306170" y="766351"/>
                </a:lnTo>
                <a:lnTo>
                  <a:pt x="311031" y="651331"/>
                </a:lnTo>
                <a:lnTo>
                  <a:pt x="315579" y="534495"/>
                </a:lnTo>
                <a:lnTo>
                  <a:pt x="318558" y="417054"/>
                </a:lnTo>
                <a:lnTo>
                  <a:pt x="321224" y="297191"/>
                </a:lnTo>
                <a:lnTo>
                  <a:pt x="324047" y="176118"/>
                </a:lnTo>
                <a:lnTo>
                  <a:pt x="325929" y="52623"/>
                </a:lnTo>
                <a:close/>
              </a:path>
            </a:pathLst>
          </a:custGeom>
        </p:spPr>
      </p:pic>
    </p:spTree>
    <p:extLst>
      <p:ext uri="{BB962C8B-B14F-4D97-AF65-F5344CB8AC3E}">
        <p14:creationId xmlns:p14="http://schemas.microsoft.com/office/powerpoint/2010/main" val="421309948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D3E818CB-6408-6522-E720-7CC00D07D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Arrow: Right 2">
            <a:extLst>
              <a:ext uri="{FF2B5EF4-FFF2-40B4-BE49-F238E27FC236}">
                <a16:creationId xmlns:a16="http://schemas.microsoft.com/office/drawing/2014/main" id="{265E4D25-6A3E-1DDB-8A4F-4AD1E4DCC1EB}"/>
              </a:ext>
            </a:extLst>
          </p:cNvPr>
          <p:cNvSpPr/>
          <p:nvPr/>
        </p:nvSpPr>
        <p:spPr>
          <a:xfrm>
            <a:off x="-9144" y="1043027"/>
            <a:ext cx="457681" cy="19979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ar-EG"/>
          </a:p>
        </p:txBody>
      </p:sp>
      <p:sp>
        <p:nvSpPr>
          <p:cNvPr id="4" name="Arrow: Right 3">
            <a:extLst>
              <a:ext uri="{FF2B5EF4-FFF2-40B4-BE49-F238E27FC236}">
                <a16:creationId xmlns:a16="http://schemas.microsoft.com/office/drawing/2014/main" id="{583C0356-5DA2-6792-6FE2-9A57E007C5E5}"/>
              </a:ext>
            </a:extLst>
          </p:cNvPr>
          <p:cNvSpPr/>
          <p:nvPr/>
        </p:nvSpPr>
        <p:spPr>
          <a:xfrm>
            <a:off x="-9144" y="3905397"/>
            <a:ext cx="795528" cy="19979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ar-EG"/>
          </a:p>
        </p:txBody>
      </p:sp>
      <p:sp>
        <p:nvSpPr>
          <p:cNvPr id="5" name="Arrow: Right 4">
            <a:extLst>
              <a:ext uri="{FF2B5EF4-FFF2-40B4-BE49-F238E27FC236}">
                <a16:creationId xmlns:a16="http://schemas.microsoft.com/office/drawing/2014/main" id="{B9D7811E-7244-CC79-BA64-3AC9162BEF53}"/>
              </a:ext>
            </a:extLst>
          </p:cNvPr>
          <p:cNvSpPr/>
          <p:nvPr/>
        </p:nvSpPr>
        <p:spPr>
          <a:xfrm>
            <a:off x="-9144" y="3424349"/>
            <a:ext cx="557303" cy="19979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ar-EG"/>
          </a:p>
        </p:txBody>
      </p:sp>
      <p:sp>
        <p:nvSpPr>
          <p:cNvPr id="8" name="Arrow: Right 7">
            <a:extLst>
              <a:ext uri="{FF2B5EF4-FFF2-40B4-BE49-F238E27FC236}">
                <a16:creationId xmlns:a16="http://schemas.microsoft.com/office/drawing/2014/main" id="{97D464E9-4A97-865B-3E5F-15E951DB2C96}"/>
              </a:ext>
            </a:extLst>
          </p:cNvPr>
          <p:cNvSpPr/>
          <p:nvPr/>
        </p:nvSpPr>
        <p:spPr>
          <a:xfrm>
            <a:off x="-9144" y="3742175"/>
            <a:ext cx="694945" cy="19979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01036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afterEffect">
                                  <p:stCondLst>
                                    <p:cond delay="0"/>
                                  </p:stCondLst>
                                  <p:childTnLst>
                                    <p:animClr clrSpc="hsl" dir="cw">
                                      <p:cBhvr override="childStyle">
                                        <p:cTn id="6" dur="500" fill="hold"/>
                                        <p:tgtEl>
                                          <p:spTgt spid="3"/>
                                        </p:tgtEl>
                                        <p:attrNameLst>
                                          <p:attrName>style.color</p:attrName>
                                        </p:attrNameLst>
                                      </p:cBhvr>
                                      <p:by>
                                        <p:hsl h="7200000" s="0" l="0"/>
                                      </p:by>
                                    </p:animClr>
                                    <p:animClr clrSpc="hsl" dir="cw">
                                      <p:cBhvr>
                                        <p:cTn id="7" dur="500" fill="hold"/>
                                        <p:tgtEl>
                                          <p:spTgt spid="3"/>
                                        </p:tgtEl>
                                        <p:attrNameLst>
                                          <p:attrName>fillcolor</p:attrName>
                                        </p:attrNameLst>
                                      </p:cBhvr>
                                      <p:by>
                                        <p:hsl h="7200000" s="0" l="0"/>
                                      </p:by>
                                    </p:animClr>
                                    <p:animClr clrSpc="hsl" dir="cw">
                                      <p:cBhvr>
                                        <p:cTn id="8" dur="500" fill="hold"/>
                                        <p:tgtEl>
                                          <p:spTgt spid="3"/>
                                        </p:tgtEl>
                                        <p:attrNameLst>
                                          <p:attrName>stroke.color</p:attrName>
                                        </p:attrNameLst>
                                      </p:cBhvr>
                                      <p:by>
                                        <p:hsl h="7200000" s="0" l="0"/>
                                      </p:by>
                                    </p:animClr>
                                    <p:set>
                                      <p:cBhvr>
                                        <p:cTn id="9" dur="500" fill="hold"/>
                                        <p:tgtEl>
                                          <p:spTgt spid="3"/>
                                        </p:tgtEl>
                                        <p:attrNameLst>
                                          <p:attrName>fill.type</p:attrName>
                                        </p:attrNameLst>
                                      </p:cBhvr>
                                      <p:to>
                                        <p:strVal val="solid"/>
                                      </p:to>
                                    </p:set>
                                  </p:childTnLst>
                                </p:cTn>
                              </p:par>
                            </p:childTnLst>
                          </p:cTn>
                        </p:par>
                        <p:par>
                          <p:cTn id="10" fill="hold">
                            <p:stCondLst>
                              <p:cond delay="500"/>
                            </p:stCondLst>
                            <p:childTnLst>
                              <p:par>
                                <p:cTn id="11" presetID="21" presetClass="emph" presetSubtype="0" fill="hold" grpId="0" nodeType="afterEffect">
                                  <p:stCondLst>
                                    <p:cond delay="0"/>
                                  </p:stCondLst>
                                  <p:childTnLst>
                                    <p:animClr clrSpc="hsl" dir="cw">
                                      <p:cBhvr override="childStyle">
                                        <p:cTn id="12" dur="500" fill="hold"/>
                                        <p:tgtEl>
                                          <p:spTgt spid="5"/>
                                        </p:tgtEl>
                                        <p:attrNameLst>
                                          <p:attrName>style.color</p:attrName>
                                        </p:attrNameLst>
                                      </p:cBhvr>
                                      <p:by>
                                        <p:hsl h="7200000" s="0" l="0"/>
                                      </p:by>
                                    </p:animClr>
                                    <p:animClr clrSpc="hsl" dir="cw">
                                      <p:cBhvr>
                                        <p:cTn id="13" dur="500" fill="hold"/>
                                        <p:tgtEl>
                                          <p:spTgt spid="5"/>
                                        </p:tgtEl>
                                        <p:attrNameLst>
                                          <p:attrName>fillcolor</p:attrName>
                                        </p:attrNameLst>
                                      </p:cBhvr>
                                      <p:by>
                                        <p:hsl h="7200000" s="0" l="0"/>
                                      </p:by>
                                    </p:animClr>
                                    <p:animClr clrSpc="hsl" dir="cw">
                                      <p:cBhvr>
                                        <p:cTn id="14" dur="500" fill="hold"/>
                                        <p:tgtEl>
                                          <p:spTgt spid="5"/>
                                        </p:tgtEl>
                                        <p:attrNameLst>
                                          <p:attrName>stroke.color</p:attrName>
                                        </p:attrNameLst>
                                      </p:cBhvr>
                                      <p:by>
                                        <p:hsl h="7200000" s="0" l="0"/>
                                      </p:by>
                                    </p:animClr>
                                    <p:set>
                                      <p:cBhvr>
                                        <p:cTn id="15" dur="500" fill="hold"/>
                                        <p:tgtEl>
                                          <p:spTgt spid="5"/>
                                        </p:tgtEl>
                                        <p:attrNameLst>
                                          <p:attrName>fill.type</p:attrName>
                                        </p:attrNameLst>
                                      </p:cBhvr>
                                      <p:to>
                                        <p:strVal val="solid"/>
                                      </p:to>
                                    </p:set>
                                  </p:childTnLst>
                                </p:cTn>
                              </p:par>
                            </p:childTnLst>
                          </p:cTn>
                        </p:par>
                        <p:par>
                          <p:cTn id="16" fill="hold">
                            <p:stCondLst>
                              <p:cond delay="1000"/>
                            </p:stCondLst>
                            <p:childTnLst>
                              <p:par>
                                <p:cTn id="17" presetID="21" presetClass="emph" presetSubtype="0" fill="hold" grpId="0" nodeType="afterEffect">
                                  <p:stCondLst>
                                    <p:cond delay="0"/>
                                  </p:stCondLst>
                                  <p:childTnLst>
                                    <p:animClr clrSpc="hsl" dir="cw">
                                      <p:cBhvr override="childStyle">
                                        <p:cTn id="18" dur="500" fill="hold"/>
                                        <p:tgtEl>
                                          <p:spTgt spid="8"/>
                                        </p:tgtEl>
                                        <p:attrNameLst>
                                          <p:attrName>style.color</p:attrName>
                                        </p:attrNameLst>
                                      </p:cBhvr>
                                      <p:by>
                                        <p:hsl h="7200000" s="0" l="0"/>
                                      </p:by>
                                    </p:animClr>
                                    <p:animClr clrSpc="hsl" dir="cw">
                                      <p:cBhvr>
                                        <p:cTn id="19" dur="500" fill="hold"/>
                                        <p:tgtEl>
                                          <p:spTgt spid="8"/>
                                        </p:tgtEl>
                                        <p:attrNameLst>
                                          <p:attrName>fillcolor</p:attrName>
                                        </p:attrNameLst>
                                      </p:cBhvr>
                                      <p:by>
                                        <p:hsl h="7200000" s="0" l="0"/>
                                      </p:by>
                                    </p:animClr>
                                    <p:animClr clrSpc="hsl" dir="cw">
                                      <p:cBhvr>
                                        <p:cTn id="20" dur="500" fill="hold"/>
                                        <p:tgtEl>
                                          <p:spTgt spid="8"/>
                                        </p:tgtEl>
                                        <p:attrNameLst>
                                          <p:attrName>stroke.color</p:attrName>
                                        </p:attrNameLst>
                                      </p:cBhvr>
                                      <p:by>
                                        <p:hsl h="7200000" s="0" l="0"/>
                                      </p:by>
                                    </p:animClr>
                                    <p:set>
                                      <p:cBhvr>
                                        <p:cTn id="21" dur="500" fill="hold"/>
                                        <p:tgtEl>
                                          <p:spTgt spid="8"/>
                                        </p:tgtEl>
                                        <p:attrNameLst>
                                          <p:attrName>fill.type</p:attrName>
                                        </p:attrNameLst>
                                      </p:cBhvr>
                                      <p:to>
                                        <p:strVal val="solid"/>
                                      </p:to>
                                    </p:set>
                                  </p:childTnLst>
                                </p:cTn>
                              </p:par>
                            </p:childTnLst>
                          </p:cTn>
                        </p:par>
                        <p:par>
                          <p:cTn id="22" fill="hold">
                            <p:stCondLst>
                              <p:cond delay="1500"/>
                            </p:stCondLst>
                            <p:childTnLst>
                              <p:par>
                                <p:cTn id="23" presetID="21" presetClass="emph" presetSubtype="0" fill="hold" grpId="0" nodeType="afterEffect">
                                  <p:stCondLst>
                                    <p:cond delay="0"/>
                                  </p:stCondLst>
                                  <p:childTnLst>
                                    <p:animClr clrSpc="hsl" dir="cw">
                                      <p:cBhvr override="childStyle">
                                        <p:cTn id="24" dur="500" fill="hold"/>
                                        <p:tgtEl>
                                          <p:spTgt spid="4"/>
                                        </p:tgtEl>
                                        <p:attrNameLst>
                                          <p:attrName>style.color</p:attrName>
                                        </p:attrNameLst>
                                      </p:cBhvr>
                                      <p:by>
                                        <p:hsl h="7200000" s="0" l="0"/>
                                      </p:by>
                                    </p:animClr>
                                    <p:animClr clrSpc="hsl" dir="cw">
                                      <p:cBhvr>
                                        <p:cTn id="25" dur="500" fill="hold"/>
                                        <p:tgtEl>
                                          <p:spTgt spid="4"/>
                                        </p:tgtEl>
                                        <p:attrNameLst>
                                          <p:attrName>fillcolor</p:attrName>
                                        </p:attrNameLst>
                                      </p:cBhvr>
                                      <p:by>
                                        <p:hsl h="7200000" s="0" l="0"/>
                                      </p:by>
                                    </p:animClr>
                                    <p:animClr clrSpc="hsl" dir="cw">
                                      <p:cBhvr>
                                        <p:cTn id="26" dur="500" fill="hold"/>
                                        <p:tgtEl>
                                          <p:spTgt spid="4"/>
                                        </p:tgtEl>
                                        <p:attrNameLst>
                                          <p:attrName>stroke.color</p:attrName>
                                        </p:attrNameLst>
                                      </p:cBhvr>
                                      <p:by>
                                        <p:hsl h="7200000" s="0" l="0"/>
                                      </p:by>
                                    </p:animClr>
                                    <p:set>
                                      <p:cBhvr>
                                        <p:cTn id="27"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EEA20DC-0D5C-710C-E8BB-1829DBF1F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7560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76E92-0670-D62B-797D-B49CA1FB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680706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1397</TotalTime>
  <Words>775</Words>
  <Application>Microsoft Office PowerPoint</Application>
  <PresentationFormat>Widescreen</PresentationFormat>
  <Paragraphs>138</Paragraphs>
  <Slides>65</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65</vt:i4>
      </vt:variant>
    </vt:vector>
  </HeadingPairs>
  <TitlesOfParts>
    <vt:vector size="77" baseType="lpstr">
      <vt:lpstr>Aptos</vt:lpstr>
      <vt:lpstr>Aptos Display</vt:lpstr>
      <vt:lpstr>Arial</vt:lpstr>
      <vt:lpstr>Calibri</vt:lpstr>
      <vt:lpstr>Cambria Math</vt:lpstr>
      <vt:lpstr>Corbel</vt:lpstr>
      <vt:lpstr>Gill Sans MT</vt:lpstr>
      <vt:lpstr>Wingdings</vt:lpstr>
      <vt:lpstr>Wingdings 3</vt:lpstr>
      <vt:lpstr>Office Theme</vt:lpstr>
      <vt:lpstr>Banded</vt:lpstr>
      <vt:lpstr>Gallery</vt:lpstr>
      <vt:lpstr>PowerPoint Presentation</vt:lpstr>
      <vt:lpstr>PowerPoint Presentation</vt:lpstr>
      <vt:lpstr>Project Overview</vt:lpstr>
      <vt:lpstr>Scope of Work</vt:lpstr>
      <vt:lpstr>Create and configure bank accounts</vt:lpstr>
      <vt:lpstr>Steps to define a new bank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Cash Clearing</vt:lpstr>
      <vt:lpstr>Why we use manual clearing?</vt:lpstr>
      <vt:lpstr>Conditions of clearing?</vt:lpstr>
      <vt:lpstr>Steps of clearing transaction</vt:lpstr>
      <vt:lpstr>4- Then specify the type of transaction I want to clear if it receipt or payment.</vt:lpstr>
      <vt:lpstr>6-Ensure that the status of receipt is remitted and the status of payment is negotiable.</vt:lpstr>
      <vt:lpstr>Can we reverse clearing transaction?</vt:lpstr>
      <vt:lpstr>Yes, by Unclear Transaction Icon</vt:lpstr>
      <vt:lpstr>1-Choose Unclear transaction from the manual clearing drop-down menu.</vt:lpstr>
      <vt:lpstr>Bank Reconciliation  </vt:lpstr>
      <vt:lpstr>Reconciliation</vt:lpstr>
      <vt:lpstr>PowerPoint Presentation</vt:lpstr>
      <vt:lpstr>Reconcile bank statement window </vt:lpstr>
      <vt:lpstr>PowerPoint Presentation</vt:lpstr>
      <vt:lpstr>Bank statement window</vt:lpstr>
      <vt:lpstr>PowerPoint Presentation</vt:lpstr>
      <vt:lpstr>Bank statement line  window</vt:lpstr>
      <vt:lpstr>PowerPoint Presentation</vt:lpstr>
      <vt:lpstr>Available transaction window </vt:lpstr>
      <vt:lpstr>PowerPoint Presentation</vt:lpstr>
      <vt:lpstr>Bank statement line  window</vt:lpstr>
      <vt:lpstr>PowerPoint Presentation</vt:lpstr>
      <vt:lpstr>Bank statement window</vt:lpstr>
      <vt:lpstr>PowerPoint Presentation</vt:lpstr>
      <vt:lpstr>Cash Forecasting</vt:lpstr>
      <vt:lpstr>Introduction</vt:lpstr>
      <vt:lpstr>Steps to Set Up Cash Forecasting</vt:lpstr>
      <vt:lpstr>Creating a Cash Forecasting Template</vt:lpstr>
      <vt:lpstr>Adding Data Sources</vt:lpstr>
      <vt:lpstr>Running the Forecast and Viewing Results</vt:lpstr>
      <vt:lpstr>2. Viewing Results</vt:lpstr>
      <vt:lpstr>Final Report Overview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AMR ELMOHDY</dc:creator>
  <cp:lastModifiedBy>AMR ELMOHDY</cp:lastModifiedBy>
  <cp:revision>36</cp:revision>
  <dcterms:created xsi:type="dcterms:W3CDTF">2025-03-08T21:11:09Z</dcterms:created>
  <dcterms:modified xsi:type="dcterms:W3CDTF">2025-04-26T16:53:41Z</dcterms:modified>
</cp:coreProperties>
</file>